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24"/>
  </p:notesMasterIdLst>
  <p:handoutMasterIdLst>
    <p:handoutMasterId r:id="rId25"/>
  </p:handoutMasterIdLst>
  <p:sldIdLst>
    <p:sldId id="256" r:id="rId2"/>
    <p:sldId id="257" r:id="rId3"/>
    <p:sldId id="259" r:id="rId4"/>
    <p:sldId id="278" r:id="rId5"/>
    <p:sldId id="279" r:id="rId6"/>
    <p:sldId id="282" r:id="rId7"/>
    <p:sldId id="280" r:id="rId8"/>
    <p:sldId id="297" r:id="rId9"/>
    <p:sldId id="283" r:id="rId10"/>
    <p:sldId id="284" r:id="rId11"/>
    <p:sldId id="300" r:id="rId12"/>
    <p:sldId id="307" r:id="rId13"/>
    <p:sldId id="298" r:id="rId14"/>
    <p:sldId id="286" r:id="rId15"/>
    <p:sldId id="288" r:id="rId16"/>
    <p:sldId id="287" r:id="rId17"/>
    <p:sldId id="289" r:id="rId18"/>
    <p:sldId id="301" r:id="rId19"/>
    <p:sldId id="292" r:id="rId20"/>
    <p:sldId id="303" r:id="rId21"/>
    <p:sldId id="295" r:id="rId22"/>
    <p:sldId id="258" r:id="rId23"/>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rebuchet MS" pitchFamily="34" charset="0"/>
        <a:ea typeface="宋体" charset="-122"/>
        <a:cs typeface="+mn-cs"/>
      </a:defRPr>
    </a:lvl1pPr>
    <a:lvl2pPr marL="457200" algn="l" rtl="0" fontAlgn="base">
      <a:spcBef>
        <a:spcPct val="0"/>
      </a:spcBef>
      <a:spcAft>
        <a:spcPct val="0"/>
      </a:spcAft>
      <a:defRPr kumimoji="1" sz="2400" kern="1200">
        <a:solidFill>
          <a:schemeClr val="tx1"/>
        </a:solidFill>
        <a:latin typeface="Trebuchet MS" pitchFamily="34" charset="0"/>
        <a:ea typeface="宋体" charset="-122"/>
        <a:cs typeface="+mn-cs"/>
      </a:defRPr>
    </a:lvl2pPr>
    <a:lvl3pPr marL="914400" algn="l" rtl="0" fontAlgn="base">
      <a:spcBef>
        <a:spcPct val="0"/>
      </a:spcBef>
      <a:spcAft>
        <a:spcPct val="0"/>
      </a:spcAft>
      <a:defRPr kumimoji="1" sz="2400" kern="1200">
        <a:solidFill>
          <a:schemeClr val="tx1"/>
        </a:solidFill>
        <a:latin typeface="Trebuchet MS" pitchFamily="34" charset="0"/>
        <a:ea typeface="宋体" charset="-122"/>
        <a:cs typeface="+mn-cs"/>
      </a:defRPr>
    </a:lvl3pPr>
    <a:lvl4pPr marL="1371600" algn="l" rtl="0" fontAlgn="base">
      <a:spcBef>
        <a:spcPct val="0"/>
      </a:spcBef>
      <a:spcAft>
        <a:spcPct val="0"/>
      </a:spcAft>
      <a:defRPr kumimoji="1" sz="2400" kern="1200">
        <a:solidFill>
          <a:schemeClr val="tx1"/>
        </a:solidFill>
        <a:latin typeface="Trebuchet MS" pitchFamily="34" charset="0"/>
        <a:ea typeface="宋体" charset="-122"/>
        <a:cs typeface="+mn-cs"/>
      </a:defRPr>
    </a:lvl4pPr>
    <a:lvl5pPr marL="1828800" algn="l" rtl="0" fontAlgn="base">
      <a:spcBef>
        <a:spcPct val="0"/>
      </a:spcBef>
      <a:spcAft>
        <a:spcPct val="0"/>
      </a:spcAft>
      <a:defRPr kumimoji="1" sz="2400" kern="1200">
        <a:solidFill>
          <a:schemeClr val="tx1"/>
        </a:solidFill>
        <a:latin typeface="Trebuchet MS" pitchFamily="34" charset="0"/>
        <a:ea typeface="宋体" charset="-122"/>
        <a:cs typeface="+mn-cs"/>
      </a:defRPr>
    </a:lvl5pPr>
    <a:lvl6pPr marL="2286000" algn="l" defTabSz="914400" rtl="0" eaLnBrk="1" latinLnBrk="0" hangingPunct="1">
      <a:defRPr kumimoji="1" sz="2400" kern="1200">
        <a:solidFill>
          <a:schemeClr val="tx1"/>
        </a:solidFill>
        <a:latin typeface="Trebuchet MS" pitchFamily="34" charset="0"/>
        <a:ea typeface="宋体" charset="-122"/>
        <a:cs typeface="+mn-cs"/>
      </a:defRPr>
    </a:lvl6pPr>
    <a:lvl7pPr marL="2743200" algn="l" defTabSz="914400" rtl="0" eaLnBrk="1" latinLnBrk="0" hangingPunct="1">
      <a:defRPr kumimoji="1" sz="2400" kern="1200">
        <a:solidFill>
          <a:schemeClr val="tx1"/>
        </a:solidFill>
        <a:latin typeface="Trebuchet MS" pitchFamily="34" charset="0"/>
        <a:ea typeface="宋体" charset="-122"/>
        <a:cs typeface="+mn-cs"/>
      </a:defRPr>
    </a:lvl7pPr>
    <a:lvl8pPr marL="3200400" algn="l" defTabSz="914400" rtl="0" eaLnBrk="1" latinLnBrk="0" hangingPunct="1">
      <a:defRPr kumimoji="1" sz="2400" kern="1200">
        <a:solidFill>
          <a:schemeClr val="tx1"/>
        </a:solidFill>
        <a:latin typeface="Trebuchet MS" pitchFamily="34" charset="0"/>
        <a:ea typeface="宋体" charset="-122"/>
        <a:cs typeface="+mn-cs"/>
      </a:defRPr>
    </a:lvl8pPr>
    <a:lvl9pPr marL="3657600" algn="l" defTabSz="914400" rtl="0" eaLnBrk="1" latinLnBrk="0" hangingPunct="1">
      <a:defRPr kumimoji="1" sz="2400" kern="1200">
        <a:solidFill>
          <a:schemeClr val="tx1"/>
        </a:solidFill>
        <a:latin typeface="Trebuchet MS"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CCECFF"/>
    <a:srgbClr val="CCFFCC"/>
    <a:srgbClr val="FFFFCC"/>
    <a:srgbClr val="FFCC66"/>
    <a:srgbClr val="FFFFFF"/>
    <a:srgbClr val="F8F8F8"/>
    <a:srgbClr val="33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p:normalViewPr>
  <p:slideViewPr>
    <p:cSldViewPr>
      <p:cViewPr>
        <p:scale>
          <a:sx n="75" d="100"/>
          <a:sy n="75" d="100"/>
        </p:scale>
        <p:origin x="-1152" y="4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3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黑体" pitchFamily="49" charset="-122"/>
              </a:defRPr>
            </a:lvl1pPr>
          </a:lstStyle>
          <a:p>
            <a:pPr>
              <a:defRPr/>
            </a:pPr>
            <a:endParaRPr lang="en-US" altLang="zh-CN"/>
          </a:p>
        </p:txBody>
      </p:sp>
      <p:sp>
        <p:nvSpPr>
          <p:cNvPr id="307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黑体" pitchFamily="49" charset="-122"/>
              </a:defRPr>
            </a:lvl1pPr>
          </a:lstStyle>
          <a:p>
            <a:pPr>
              <a:defRPr/>
            </a:pPr>
            <a:endParaRPr lang="en-US" altLang="zh-CN"/>
          </a:p>
        </p:txBody>
      </p:sp>
      <p:sp>
        <p:nvSpPr>
          <p:cNvPr id="307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黑体" pitchFamily="49" charset="-122"/>
              </a:defRPr>
            </a:lvl1pPr>
          </a:lstStyle>
          <a:p>
            <a:pPr>
              <a:defRPr/>
            </a:pPr>
            <a:endParaRPr lang="en-US" altLang="zh-CN"/>
          </a:p>
        </p:txBody>
      </p:sp>
      <p:sp>
        <p:nvSpPr>
          <p:cNvPr id="307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黑体" pitchFamily="49" charset="-122"/>
              </a:defRPr>
            </a:lvl1pPr>
          </a:lstStyle>
          <a:p>
            <a:pPr>
              <a:defRPr/>
            </a:pPr>
            <a:fld id="{8FFC9E8D-31E0-4BCA-A870-761171105576}"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黑体" pitchFamily="49" charset="-122"/>
              </a:defRPr>
            </a:lvl1pPr>
          </a:lstStyle>
          <a:p>
            <a:pPr>
              <a:defRPr/>
            </a:pPr>
            <a:endParaRPr lang="en-US" altLang="zh-CN"/>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黑体" pitchFamily="49" charset="-122"/>
              </a:defRPr>
            </a:lvl1pPr>
          </a:lstStyle>
          <a:p>
            <a:pPr>
              <a:defRPr/>
            </a:pPr>
            <a:endParaRPr lang="en-US" altLang="zh-CN"/>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97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黑体" pitchFamily="49" charset="-122"/>
              </a:defRPr>
            </a:lvl1pPr>
          </a:lstStyle>
          <a:p>
            <a:pPr>
              <a:defRPr/>
            </a:pPr>
            <a:endParaRPr lang="en-US" altLang="zh-CN"/>
          </a:p>
        </p:txBody>
      </p:sp>
      <p:sp>
        <p:nvSpPr>
          <p:cNvPr id="297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黑体" pitchFamily="49" charset="-122"/>
              </a:defRPr>
            </a:lvl1pPr>
          </a:lstStyle>
          <a:p>
            <a:pPr>
              <a:defRPr/>
            </a:pPr>
            <a:fld id="{EE051359-25B4-4484-AC0C-43CD66C32EC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rebuchet MS" pitchFamily="34" charset="0"/>
        <a:ea typeface="黑体" pitchFamily="49" charset="-122"/>
        <a:cs typeface="+mn-cs"/>
      </a:defRPr>
    </a:lvl1pPr>
    <a:lvl2pPr marL="457200" algn="l" rtl="0" eaLnBrk="0" fontAlgn="base" hangingPunct="0">
      <a:spcBef>
        <a:spcPct val="30000"/>
      </a:spcBef>
      <a:spcAft>
        <a:spcPct val="0"/>
      </a:spcAft>
      <a:defRPr kumimoji="1" sz="1200" kern="1200">
        <a:solidFill>
          <a:schemeClr val="tx1"/>
        </a:solidFill>
        <a:latin typeface="Trebuchet MS" pitchFamily="34" charset="0"/>
        <a:ea typeface="黑体" pitchFamily="49" charset="-122"/>
        <a:cs typeface="+mn-cs"/>
      </a:defRPr>
    </a:lvl2pPr>
    <a:lvl3pPr marL="914400" algn="l" rtl="0" eaLnBrk="0" fontAlgn="base" hangingPunct="0">
      <a:spcBef>
        <a:spcPct val="30000"/>
      </a:spcBef>
      <a:spcAft>
        <a:spcPct val="0"/>
      </a:spcAft>
      <a:defRPr kumimoji="1" sz="1200" kern="1200">
        <a:solidFill>
          <a:schemeClr val="tx1"/>
        </a:solidFill>
        <a:latin typeface="Trebuchet MS" pitchFamily="34" charset="0"/>
        <a:ea typeface="黑体" pitchFamily="49" charset="-122"/>
        <a:cs typeface="+mn-cs"/>
      </a:defRPr>
    </a:lvl3pPr>
    <a:lvl4pPr marL="1371600" algn="l" rtl="0" eaLnBrk="0" fontAlgn="base" hangingPunct="0">
      <a:spcBef>
        <a:spcPct val="30000"/>
      </a:spcBef>
      <a:spcAft>
        <a:spcPct val="0"/>
      </a:spcAft>
      <a:defRPr kumimoji="1" sz="1200" kern="1200">
        <a:solidFill>
          <a:schemeClr val="tx1"/>
        </a:solidFill>
        <a:latin typeface="Trebuchet MS" pitchFamily="34" charset="0"/>
        <a:ea typeface="黑体" pitchFamily="49" charset="-122"/>
        <a:cs typeface="+mn-cs"/>
      </a:defRPr>
    </a:lvl4pPr>
    <a:lvl5pPr marL="1828800" algn="l" rtl="0" eaLnBrk="0" fontAlgn="base" hangingPunct="0">
      <a:spcBef>
        <a:spcPct val="30000"/>
      </a:spcBef>
      <a:spcAft>
        <a:spcPct val="0"/>
      </a:spcAft>
      <a:defRPr kumimoji="1" sz="1200" kern="1200">
        <a:solidFill>
          <a:schemeClr val="tx1"/>
        </a:solidFill>
        <a:latin typeface="Trebuchet MS" pitchFamily="34" charset="0"/>
        <a:ea typeface="黑体"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a:ln/>
        </p:spPr>
      </p:sp>
      <p:sp>
        <p:nvSpPr>
          <p:cNvPr id="22530" name="备注占位符 2"/>
          <p:cNvSpPr>
            <a:spLocks noGrp="1"/>
          </p:cNvSpPr>
          <p:nvPr>
            <p:ph type="body" idx="1"/>
          </p:nvPr>
        </p:nvSpPr>
        <p:spPr>
          <a:noFill/>
          <a:ln/>
        </p:spPr>
        <p:txBody>
          <a:bodyPr/>
          <a:lstStyle/>
          <a:p>
            <a:pPr eaLnBrk="1" hangingPunct="1"/>
            <a:endParaRPr lang="zh-CN" altLang="en-US" smtClean="0"/>
          </a:p>
        </p:txBody>
      </p:sp>
      <p:sp>
        <p:nvSpPr>
          <p:cNvPr id="22531" name="灯片编号占位符 3"/>
          <p:cNvSpPr>
            <a:spLocks noGrp="1"/>
          </p:cNvSpPr>
          <p:nvPr>
            <p:ph type="sldNum" sz="quarter" idx="5"/>
          </p:nvPr>
        </p:nvSpPr>
        <p:spPr>
          <a:noFill/>
        </p:spPr>
        <p:txBody>
          <a:bodyPr/>
          <a:lstStyle/>
          <a:p>
            <a:fld id="{BCC3222A-70DD-4428-83D8-2ACFFE1EBD1E}" type="slidenum">
              <a:rPr lang="en-US" altLang="zh-CN" smtClean="0"/>
              <a:pPr/>
              <a:t>6</a:t>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 descr="D:\物流工作\新建文件夹 (3)\幻灯片搜集图片\图片14367.jpg"/>
          <p:cNvPicPr>
            <a:picLocks noChangeAspect="1" noChangeArrowheads="1"/>
          </p:cNvPicPr>
          <p:nvPr userDrawn="1"/>
        </p:nvPicPr>
        <p:blipFill>
          <a:blip r:embed="rId2" cstate="print">
            <a:lum bright="26000" contrast="4000"/>
          </a:blip>
          <a:srcRect/>
          <a:stretch>
            <a:fillRect/>
          </a:stretch>
        </p:blipFill>
        <p:spPr bwMode="auto">
          <a:xfrm>
            <a:off x="0" y="0"/>
            <a:ext cx="9144000" cy="6858000"/>
          </a:xfrm>
          <a:prstGeom prst="rect">
            <a:avLst/>
          </a:prstGeom>
          <a:noFill/>
          <a:ln w="9525">
            <a:noFill/>
            <a:miter lim="800000"/>
            <a:headEnd/>
            <a:tailEnd/>
          </a:ln>
        </p:spPr>
      </p:pic>
      <p:sp>
        <p:nvSpPr>
          <p:cNvPr id="5" name="Rectangle 3"/>
          <p:cNvSpPr txBox="1">
            <a:spLocks noChangeArrowheads="1"/>
          </p:cNvSpPr>
          <p:nvPr userDrawn="1"/>
        </p:nvSpPr>
        <p:spPr bwMode="auto">
          <a:xfrm>
            <a:off x="4857750" y="6372225"/>
            <a:ext cx="4286250" cy="485775"/>
          </a:xfrm>
          <a:prstGeom prst="rect">
            <a:avLst/>
          </a:prstGeom>
          <a:noFill/>
          <a:ln w="9525">
            <a:noFill/>
            <a:miter lim="800000"/>
            <a:headEnd/>
            <a:tailEnd/>
          </a:ln>
        </p:spPr>
        <p:txBody>
          <a:bodyPr/>
          <a:lstStyle/>
          <a:p>
            <a:pPr>
              <a:spcBef>
                <a:spcPct val="20000"/>
              </a:spcBef>
              <a:buClr>
                <a:schemeClr val="bg2"/>
              </a:buClr>
              <a:buSzPct val="75000"/>
              <a:buFont typeface="Wingdings" pitchFamily="2" charset="2"/>
              <a:buNone/>
              <a:defRPr/>
            </a:pPr>
            <a:r>
              <a:rPr kumimoji="0" lang="zh-CN" altLang="en-US" sz="2000" b="1" kern="0" dirty="0">
                <a:solidFill>
                  <a:schemeClr val="bg1"/>
                </a:solidFill>
                <a:latin typeface="微软雅黑" charset="-122"/>
                <a:ea typeface="微软雅黑" charset="-122"/>
              </a:rPr>
              <a:t>杭州易斯通公路港物流管理有限公司</a:t>
            </a:r>
          </a:p>
        </p:txBody>
      </p:sp>
      <p:sp>
        <p:nvSpPr>
          <p:cNvPr id="3074" name="Rectangle 2"/>
          <p:cNvSpPr>
            <a:spLocks noGrp="1" noChangeArrowheads="1"/>
          </p:cNvSpPr>
          <p:nvPr>
            <p:ph type="ctrTitle"/>
          </p:nvPr>
        </p:nvSpPr>
        <p:spPr>
          <a:xfrm>
            <a:off x="1619250" y="2205038"/>
            <a:ext cx="6629400" cy="762000"/>
          </a:xfrm>
        </p:spPr>
        <p:txBody>
          <a:bodyPr bIns="45720"/>
          <a:lstStyle>
            <a:lvl1pPr>
              <a:defRPr sz="3600">
                <a:solidFill>
                  <a:schemeClr val="bg1"/>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1619250" y="3395663"/>
            <a:ext cx="6629400" cy="609600"/>
          </a:xfrm>
          <a:ln/>
        </p:spPr>
        <p:txBody>
          <a:bodyPr/>
          <a:lstStyle>
            <a:lvl1pPr marL="0" indent="0">
              <a:buFont typeface="Wingdings" pitchFamily="2" charset="2"/>
              <a:buNone/>
              <a:defRPr sz="2800">
                <a:solidFill>
                  <a:schemeClr val="bg1"/>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3"/>
          <p:cNvSpPr>
            <a:spLocks noGrp="1" noChangeArrowheads="1"/>
          </p:cNvSpPr>
          <p:nvPr>
            <p:ph type="sldNum" sz="quarter" idx="10"/>
          </p:nvPr>
        </p:nvSpPr>
        <p:spPr>
          <a:ln/>
        </p:spPr>
        <p:txBody>
          <a:bodyPr/>
          <a:lstStyle>
            <a:lvl1pPr>
              <a:defRPr/>
            </a:lvl1pPr>
          </a:lstStyle>
          <a:p>
            <a:pPr>
              <a:defRPr/>
            </a:pPr>
            <a:fld id="{6A307F96-6123-4994-89AE-6ADDED03B532}"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685800"/>
            <a:ext cx="2057400" cy="56388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685800"/>
            <a:ext cx="6019800" cy="56388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3"/>
          <p:cNvSpPr>
            <a:spLocks noGrp="1" noChangeArrowheads="1"/>
          </p:cNvSpPr>
          <p:nvPr>
            <p:ph type="sldNum" sz="quarter" idx="10"/>
          </p:nvPr>
        </p:nvSpPr>
        <p:spPr>
          <a:ln/>
        </p:spPr>
        <p:txBody>
          <a:bodyPr/>
          <a:lstStyle>
            <a:lvl1pPr>
              <a:defRPr/>
            </a:lvl1pPr>
          </a:lstStyle>
          <a:p>
            <a:pPr>
              <a:defRPr/>
            </a:pPr>
            <a:fld id="{C33525DD-0A85-4E9C-B3DC-03B6B38077FD}"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3"/>
          <p:cNvSpPr>
            <a:spLocks noGrp="1" noChangeArrowheads="1"/>
          </p:cNvSpPr>
          <p:nvPr>
            <p:ph type="sldNum" sz="quarter" idx="10"/>
          </p:nvPr>
        </p:nvSpPr>
        <p:spPr>
          <a:ln/>
        </p:spPr>
        <p:txBody>
          <a:bodyPr/>
          <a:lstStyle>
            <a:lvl1pPr>
              <a:defRPr/>
            </a:lvl1pPr>
          </a:lstStyle>
          <a:p>
            <a:pPr>
              <a:defRPr/>
            </a:pPr>
            <a:fld id="{1B729B58-0514-481E-B480-026D9A6C1301}"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3"/>
          <p:cNvSpPr>
            <a:spLocks noGrp="1" noChangeArrowheads="1"/>
          </p:cNvSpPr>
          <p:nvPr>
            <p:ph type="sldNum" sz="quarter" idx="10"/>
          </p:nvPr>
        </p:nvSpPr>
        <p:spPr>
          <a:ln/>
        </p:spPr>
        <p:txBody>
          <a:bodyPr/>
          <a:lstStyle>
            <a:lvl1pPr>
              <a:defRPr/>
            </a:lvl1pPr>
          </a:lstStyle>
          <a:p>
            <a:pPr>
              <a:defRPr/>
            </a:pPr>
            <a:fld id="{4B80E28F-12BE-450D-9ABC-0D4729F47DD9}"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954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954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3"/>
          <p:cNvSpPr>
            <a:spLocks noGrp="1" noChangeArrowheads="1"/>
          </p:cNvSpPr>
          <p:nvPr>
            <p:ph type="sldNum" sz="quarter" idx="10"/>
          </p:nvPr>
        </p:nvSpPr>
        <p:spPr>
          <a:ln/>
        </p:spPr>
        <p:txBody>
          <a:bodyPr/>
          <a:lstStyle>
            <a:lvl1pPr>
              <a:defRPr/>
            </a:lvl1pPr>
          </a:lstStyle>
          <a:p>
            <a:pPr>
              <a:defRPr/>
            </a:pPr>
            <a:fld id="{6E61380B-15DC-497A-A9F8-3AC7A511E700}"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3"/>
          <p:cNvSpPr>
            <a:spLocks noGrp="1" noChangeArrowheads="1"/>
          </p:cNvSpPr>
          <p:nvPr>
            <p:ph type="sldNum" sz="quarter" idx="10"/>
          </p:nvPr>
        </p:nvSpPr>
        <p:spPr>
          <a:ln/>
        </p:spPr>
        <p:txBody>
          <a:bodyPr/>
          <a:lstStyle>
            <a:lvl1pPr>
              <a:defRPr/>
            </a:lvl1pPr>
          </a:lstStyle>
          <a:p>
            <a:pPr>
              <a:defRPr/>
            </a:pPr>
            <a:fld id="{C627D5E0-4794-4052-8EFF-8D5E702EDCA0}"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3"/>
          <p:cNvSpPr>
            <a:spLocks noGrp="1" noChangeArrowheads="1"/>
          </p:cNvSpPr>
          <p:nvPr>
            <p:ph type="sldNum" sz="quarter" idx="10"/>
          </p:nvPr>
        </p:nvSpPr>
        <p:spPr>
          <a:ln/>
        </p:spPr>
        <p:txBody>
          <a:bodyPr/>
          <a:lstStyle>
            <a:lvl1pPr>
              <a:defRPr/>
            </a:lvl1pPr>
          </a:lstStyle>
          <a:p>
            <a:pPr>
              <a:defRPr/>
            </a:pPr>
            <a:fld id="{160F5FC4-186D-4FE5-A065-D452155FA640}"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0D3363F8-C441-4268-B023-621BFC70FBAF}"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3"/>
          <p:cNvSpPr>
            <a:spLocks noGrp="1" noChangeArrowheads="1"/>
          </p:cNvSpPr>
          <p:nvPr>
            <p:ph type="sldNum" sz="quarter" idx="10"/>
          </p:nvPr>
        </p:nvSpPr>
        <p:spPr>
          <a:ln/>
        </p:spPr>
        <p:txBody>
          <a:bodyPr/>
          <a:lstStyle>
            <a:lvl1pPr>
              <a:defRPr/>
            </a:lvl1pPr>
          </a:lstStyle>
          <a:p>
            <a:pPr>
              <a:defRPr/>
            </a:pPr>
            <a:fld id="{270F287B-8D69-43F3-9BB4-96D1764C2E84}"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3"/>
          <p:cNvSpPr>
            <a:spLocks noGrp="1" noChangeArrowheads="1"/>
          </p:cNvSpPr>
          <p:nvPr>
            <p:ph type="sldNum" sz="quarter" idx="10"/>
          </p:nvPr>
        </p:nvSpPr>
        <p:spPr>
          <a:ln/>
        </p:spPr>
        <p:txBody>
          <a:bodyPr/>
          <a:lstStyle>
            <a:lvl1pPr>
              <a:defRPr/>
            </a:lvl1pPr>
          </a:lstStyle>
          <a:p>
            <a:pPr>
              <a:defRPr/>
            </a:pPr>
            <a:fld id="{F172A60F-82FD-44D6-956D-F954F5F5F733}"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85800"/>
            <a:ext cx="8229600" cy="533400"/>
          </a:xfrm>
          <a:prstGeom prst="rect">
            <a:avLst/>
          </a:prstGeom>
          <a:noFill/>
          <a:ln w="9525">
            <a:noFill/>
            <a:miter lim="800000"/>
            <a:headEnd/>
            <a:tailEnd/>
          </a:ln>
        </p:spPr>
        <p:txBody>
          <a:bodyPr vert="horz" wrap="square" lIns="91440" tIns="45720" rIns="91440" bIns="4680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295400"/>
            <a:ext cx="8229600" cy="50292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6259" name="Rectangle 3"/>
          <p:cNvSpPr>
            <a:spLocks noGrp="1" noChangeArrowheads="1"/>
          </p:cNvSpPr>
          <p:nvPr>
            <p:ph type="sldNum" sz="quarter" idx="4"/>
          </p:nvPr>
        </p:nvSpPr>
        <p:spPr bwMode="auto">
          <a:xfrm>
            <a:off x="8750300" y="6400800"/>
            <a:ext cx="3937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mn-lt"/>
                <a:ea typeface="+mn-ea"/>
                <a:cs typeface="Arial" charset="0"/>
              </a:defRPr>
            </a:lvl1pPr>
          </a:lstStyle>
          <a:p>
            <a:pPr>
              <a:defRPr/>
            </a:pPr>
            <a:fld id="{FA54B8A5-65CD-4D57-A731-D6CCC0D28FA1}" type="slidenum">
              <a:rPr lang="en-US" altLang="zh-CN"/>
              <a:pPr>
                <a:defRPr/>
              </a:pPr>
              <a:t>‹#›</a:t>
            </a:fld>
            <a:endParaRPr lang="en-US" altLang="zh-CN"/>
          </a:p>
        </p:txBody>
      </p:sp>
      <p:grpSp>
        <p:nvGrpSpPr>
          <p:cNvPr id="1029" name="Group 6"/>
          <p:cNvGrpSpPr>
            <a:grpSpLocks/>
          </p:cNvGrpSpPr>
          <p:nvPr userDrawn="1"/>
        </p:nvGrpSpPr>
        <p:grpSpPr bwMode="auto">
          <a:xfrm>
            <a:off x="0" y="0"/>
            <a:ext cx="9144000" cy="539750"/>
            <a:chOff x="0" y="0"/>
            <a:chExt cx="9144000" cy="540051"/>
          </a:xfrm>
        </p:grpSpPr>
        <p:sp>
          <p:nvSpPr>
            <p:cNvPr id="1043" name="矩形 7"/>
            <p:cNvSpPr>
              <a:spLocks noChangeArrowheads="1"/>
            </p:cNvSpPr>
            <p:nvPr/>
          </p:nvSpPr>
          <p:spPr bwMode="auto">
            <a:xfrm>
              <a:off x="0" y="0"/>
              <a:ext cx="9144000" cy="538463"/>
            </a:xfrm>
            <a:prstGeom prst="rect">
              <a:avLst/>
            </a:prstGeom>
            <a:solidFill>
              <a:srgbClr val="BFBFBF"/>
            </a:solidFill>
            <a:ln w="25400">
              <a:noFill/>
              <a:miter lim="800000"/>
              <a:headEnd/>
              <a:tailEnd/>
            </a:ln>
          </p:spPr>
          <p:txBody>
            <a:bodyPr anchor="ctr"/>
            <a:lstStyle/>
            <a:p>
              <a:pPr algn="ctr">
                <a:defRPr/>
              </a:pPr>
              <a:endParaRPr kumimoji="0" lang="zh-CN" altLang="zh-CN" sz="1800">
                <a:solidFill>
                  <a:srgbClr val="FFFFFF"/>
                </a:solidFill>
                <a:latin typeface="Arial" charset="0"/>
              </a:endParaRPr>
            </a:p>
          </p:txBody>
        </p:sp>
        <p:pic>
          <p:nvPicPr>
            <p:cNvPr id="1031" name="图片 8"/>
            <p:cNvPicPr>
              <a:picLocks noChangeAspect="1" noChangeArrowheads="1"/>
            </p:cNvPicPr>
            <p:nvPr/>
          </p:nvPicPr>
          <p:blipFill>
            <a:blip r:embed="rId13" cstate="print"/>
            <a:srcRect/>
            <a:stretch>
              <a:fillRect/>
            </a:stretch>
          </p:blipFill>
          <p:spPr bwMode="auto">
            <a:xfrm>
              <a:off x="99391" y="102186"/>
              <a:ext cx="914400" cy="333375"/>
            </a:xfrm>
            <a:prstGeom prst="rect">
              <a:avLst/>
            </a:prstGeom>
            <a:noFill/>
            <a:ln w="9525">
              <a:noFill/>
              <a:miter lim="800000"/>
              <a:headEnd/>
              <a:tailEnd/>
            </a:ln>
          </p:spPr>
        </p:pic>
        <p:sp>
          <p:nvSpPr>
            <p:cNvPr id="1045" name="椭圆 9"/>
            <p:cNvSpPr>
              <a:spLocks noChangeArrowheads="1"/>
            </p:cNvSpPr>
            <p:nvPr/>
          </p:nvSpPr>
          <p:spPr bwMode="auto">
            <a:xfrm>
              <a:off x="8561388" y="435218"/>
              <a:ext cx="269875" cy="104833"/>
            </a:xfrm>
            <a:prstGeom prst="ellipse">
              <a:avLst/>
            </a:prstGeom>
            <a:solidFill>
              <a:schemeClr val="bg1"/>
            </a:solidFill>
            <a:ln w="25400">
              <a:noFill/>
              <a:round/>
              <a:headEnd/>
              <a:tailEnd/>
            </a:ln>
          </p:spPr>
          <p:txBody>
            <a:bodyPr anchor="ctr"/>
            <a:lstStyle/>
            <a:p>
              <a:pPr algn="ctr">
                <a:defRPr/>
              </a:pPr>
              <a:endParaRPr kumimoji="0" lang="zh-CN" altLang="zh-CN" sz="1800">
                <a:solidFill>
                  <a:srgbClr val="FFFFFF"/>
                </a:solidFill>
                <a:latin typeface="Arial" charset="0"/>
              </a:endParaRPr>
            </a:p>
          </p:txBody>
        </p:sp>
        <p:sp>
          <p:nvSpPr>
            <p:cNvPr id="1046" name="椭圆 10"/>
            <p:cNvSpPr>
              <a:spLocks noChangeArrowheads="1"/>
            </p:cNvSpPr>
            <p:nvPr/>
          </p:nvSpPr>
          <p:spPr bwMode="auto">
            <a:xfrm>
              <a:off x="8699500" y="338327"/>
              <a:ext cx="271463" cy="104833"/>
            </a:xfrm>
            <a:prstGeom prst="ellipse">
              <a:avLst/>
            </a:prstGeom>
            <a:solidFill>
              <a:schemeClr val="bg1"/>
            </a:solidFill>
            <a:ln w="25400">
              <a:noFill/>
              <a:round/>
              <a:headEnd/>
              <a:tailEnd/>
            </a:ln>
          </p:spPr>
          <p:txBody>
            <a:bodyPr anchor="ctr"/>
            <a:lstStyle/>
            <a:p>
              <a:pPr algn="ctr">
                <a:defRPr/>
              </a:pPr>
              <a:endParaRPr kumimoji="0" lang="zh-CN" altLang="zh-CN" sz="1800">
                <a:solidFill>
                  <a:srgbClr val="FFFFFF"/>
                </a:solidFill>
                <a:latin typeface="Arial" charset="0"/>
              </a:endParaRPr>
            </a:p>
          </p:txBody>
        </p:sp>
        <p:sp>
          <p:nvSpPr>
            <p:cNvPr id="1047" name="椭圆 11"/>
            <p:cNvSpPr>
              <a:spLocks noChangeArrowheads="1"/>
            </p:cNvSpPr>
            <p:nvPr/>
          </p:nvSpPr>
          <p:spPr bwMode="auto">
            <a:xfrm>
              <a:off x="8866188" y="422510"/>
              <a:ext cx="269875" cy="117541"/>
            </a:xfrm>
            <a:prstGeom prst="ellipse">
              <a:avLst/>
            </a:prstGeom>
            <a:solidFill>
              <a:schemeClr val="bg1"/>
            </a:solidFill>
            <a:ln w="25400">
              <a:noFill/>
              <a:round/>
              <a:headEnd/>
              <a:tailEnd/>
            </a:ln>
          </p:spPr>
          <p:txBody>
            <a:bodyPr anchor="ctr"/>
            <a:lstStyle/>
            <a:p>
              <a:pPr algn="ctr">
                <a:defRPr/>
              </a:pPr>
              <a:endParaRPr kumimoji="0" lang="zh-CN" altLang="zh-CN" sz="1800">
                <a:solidFill>
                  <a:srgbClr val="FFFFFF"/>
                </a:solidFill>
                <a:latin typeface="Arial" charset="0"/>
              </a:endParaRPr>
            </a:p>
          </p:txBody>
        </p:sp>
        <p:sp>
          <p:nvSpPr>
            <p:cNvPr id="1048" name="椭圆 12"/>
            <p:cNvSpPr>
              <a:spLocks noChangeArrowheads="1"/>
            </p:cNvSpPr>
            <p:nvPr/>
          </p:nvSpPr>
          <p:spPr bwMode="auto">
            <a:xfrm>
              <a:off x="8534400" y="157251"/>
              <a:ext cx="269875" cy="104833"/>
            </a:xfrm>
            <a:prstGeom prst="ellipse">
              <a:avLst/>
            </a:prstGeom>
            <a:solidFill>
              <a:srgbClr val="C00000"/>
            </a:solidFill>
            <a:ln w="25400">
              <a:noFill/>
              <a:round/>
              <a:headEnd/>
              <a:tailEnd/>
            </a:ln>
          </p:spPr>
          <p:txBody>
            <a:bodyPr anchor="ctr"/>
            <a:lstStyle/>
            <a:p>
              <a:pPr algn="ctr">
                <a:defRPr/>
              </a:pPr>
              <a:endParaRPr kumimoji="0" lang="zh-CN" altLang="zh-CN" sz="1800">
                <a:solidFill>
                  <a:srgbClr val="FFFFFF"/>
                </a:solidFill>
                <a:latin typeface="Arial" charset="0"/>
              </a:endParaRPr>
            </a:p>
          </p:txBody>
        </p:sp>
      </p:gr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hf hdr="0" ftr="0" dt="0"/>
  <p:txStyles>
    <p:titleStyle>
      <a:lvl1pPr algn="l" rtl="0" eaLnBrk="0" fontAlgn="base" hangingPunct="0">
        <a:spcBef>
          <a:spcPct val="0"/>
        </a:spcBef>
        <a:spcAft>
          <a:spcPct val="0"/>
        </a:spcAft>
        <a:defRPr kumimoji="1" sz="3200" b="1">
          <a:solidFill>
            <a:schemeClr val="tx2"/>
          </a:solidFill>
          <a:latin typeface="+mj-lt"/>
          <a:ea typeface="+mj-ea"/>
          <a:cs typeface="+mj-cs"/>
        </a:defRPr>
      </a:lvl1pPr>
      <a:lvl2pPr algn="l" rtl="0" eaLnBrk="0" fontAlgn="base" hangingPunct="0">
        <a:spcBef>
          <a:spcPct val="0"/>
        </a:spcBef>
        <a:spcAft>
          <a:spcPct val="0"/>
        </a:spcAft>
        <a:defRPr kumimoji="1" sz="3200" b="1">
          <a:solidFill>
            <a:schemeClr val="tx2"/>
          </a:solidFill>
          <a:latin typeface="Trebuchet MS" pitchFamily="34" charset="0"/>
          <a:ea typeface="黑体" pitchFamily="49" charset="-122"/>
        </a:defRPr>
      </a:lvl2pPr>
      <a:lvl3pPr algn="l" rtl="0" eaLnBrk="0" fontAlgn="base" hangingPunct="0">
        <a:spcBef>
          <a:spcPct val="0"/>
        </a:spcBef>
        <a:spcAft>
          <a:spcPct val="0"/>
        </a:spcAft>
        <a:defRPr kumimoji="1" sz="3200" b="1">
          <a:solidFill>
            <a:schemeClr val="tx2"/>
          </a:solidFill>
          <a:latin typeface="Trebuchet MS" pitchFamily="34" charset="0"/>
          <a:ea typeface="黑体" pitchFamily="49" charset="-122"/>
        </a:defRPr>
      </a:lvl3pPr>
      <a:lvl4pPr algn="l" rtl="0" eaLnBrk="0" fontAlgn="base" hangingPunct="0">
        <a:spcBef>
          <a:spcPct val="0"/>
        </a:spcBef>
        <a:spcAft>
          <a:spcPct val="0"/>
        </a:spcAft>
        <a:defRPr kumimoji="1" sz="3200" b="1">
          <a:solidFill>
            <a:schemeClr val="tx2"/>
          </a:solidFill>
          <a:latin typeface="Trebuchet MS" pitchFamily="34" charset="0"/>
          <a:ea typeface="黑体" pitchFamily="49" charset="-122"/>
        </a:defRPr>
      </a:lvl4pPr>
      <a:lvl5pPr algn="l" rtl="0" eaLnBrk="0" fontAlgn="base" hangingPunct="0">
        <a:spcBef>
          <a:spcPct val="0"/>
        </a:spcBef>
        <a:spcAft>
          <a:spcPct val="0"/>
        </a:spcAft>
        <a:defRPr kumimoji="1" sz="3200" b="1">
          <a:solidFill>
            <a:schemeClr val="tx2"/>
          </a:solidFill>
          <a:latin typeface="Trebuchet MS" pitchFamily="34" charset="0"/>
          <a:ea typeface="黑体" pitchFamily="49" charset="-122"/>
        </a:defRPr>
      </a:lvl5pPr>
      <a:lvl6pPr marL="457200" algn="l" rtl="0" fontAlgn="base">
        <a:spcBef>
          <a:spcPct val="0"/>
        </a:spcBef>
        <a:spcAft>
          <a:spcPct val="0"/>
        </a:spcAft>
        <a:defRPr kumimoji="1" sz="3200" b="1">
          <a:solidFill>
            <a:schemeClr val="tx2"/>
          </a:solidFill>
          <a:latin typeface="Trebuchet MS" pitchFamily="34" charset="0"/>
          <a:ea typeface="黑体" pitchFamily="49" charset="-122"/>
        </a:defRPr>
      </a:lvl6pPr>
      <a:lvl7pPr marL="914400" algn="l" rtl="0" fontAlgn="base">
        <a:spcBef>
          <a:spcPct val="0"/>
        </a:spcBef>
        <a:spcAft>
          <a:spcPct val="0"/>
        </a:spcAft>
        <a:defRPr kumimoji="1" sz="3200" b="1">
          <a:solidFill>
            <a:schemeClr val="tx2"/>
          </a:solidFill>
          <a:latin typeface="Trebuchet MS" pitchFamily="34" charset="0"/>
          <a:ea typeface="黑体" pitchFamily="49" charset="-122"/>
        </a:defRPr>
      </a:lvl7pPr>
      <a:lvl8pPr marL="1371600" algn="l" rtl="0" fontAlgn="base">
        <a:spcBef>
          <a:spcPct val="0"/>
        </a:spcBef>
        <a:spcAft>
          <a:spcPct val="0"/>
        </a:spcAft>
        <a:defRPr kumimoji="1" sz="3200" b="1">
          <a:solidFill>
            <a:schemeClr val="tx2"/>
          </a:solidFill>
          <a:latin typeface="Trebuchet MS" pitchFamily="34" charset="0"/>
          <a:ea typeface="黑体" pitchFamily="49" charset="-122"/>
        </a:defRPr>
      </a:lvl8pPr>
      <a:lvl9pPr marL="1828800" algn="l" rtl="0" fontAlgn="base">
        <a:spcBef>
          <a:spcPct val="0"/>
        </a:spcBef>
        <a:spcAft>
          <a:spcPct val="0"/>
        </a:spcAft>
        <a:defRPr kumimoji="1" sz="3200" b="1">
          <a:solidFill>
            <a:schemeClr val="tx2"/>
          </a:solidFill>
          <a:latin typeface="Trebuchet MS" pitchFamily="34" charset="0"/>
          <a:ea typeface="黑体" pitchFamily="49" charset="-122"/>
        </a:defRPr>
      </a:lvl9pPr>
    </p:titleStyle>
    <p:bodyStyle>
      <a:lvl1pPr marL="342900" indent="-342900" algn="l" rtl="0" eaLnBrk="0" fontAlgn="base" hangingPunct="0">
        <a:spcBef>
          <a:spcPct val="20000"/>
        </a:spcBef>
        <a:spcAft>
          <a:spcPct val="0"/>
        </a:spcAft>
        <a:buClr>
          <a:srgbClr val="3366FF"/>
        </a:buClr>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3366FF"/>
        </a:buClr>
        <a:buFont typeface="Wingdings"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rgbClr val="3366FF"/>
        </a:buClr>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rgbClr val="3366FF"/>
        </a:buClr>
        <a:buFont typeface="Wingdings"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rgbClr val="3366FF"/>
        </a:buClr>
        <a:buFont typeface="Wingdings" pitchFamily="2" charset="2"/>
        <a:buChar char="n"/>
        <a:defRPr sz="2000">
          <a:solidFill>
            <a:schemeClr val="tx1"/>
          </a:solidFill>
          <a:latin typeface="+mn-lt"/>
          <a:ea typeface="+mn-ea"/>
        </a:defRPr>
      </a:lvl5pPr>
      <a:lvl6pPr marL="2514600" indent="-228600" algn="l" rtl="0" eaLnBrk="0" fontAlgn="base" hangingPunct="0">
        <a:spcBef>
          <a:spcPct val="20000"/>
        </a:spcBef>
        <a:spcAft>
          <a:spcPct val="0"/>
        </a:spcAft>
        <a:buClr>
          <a:srgbClr val="3366FF"/>
        </a:buClr>
        <a:buFont typeface="Wingdings" pitchFamily="2" charset="2"/>
        <a:buChar char="n"/>
        <a:defRPr sz="2000">
          <a:solidFill>
            <a:schemeClr val="tx1"/>
          </a:solidFill>
          <a:latin typeface="+mn-lt"/>
          <a:ea typeface="+mn-ea"/>
        </a:defRPr>
      </a:lvl6pPr>
      <a:lvl7pPr marL="2971800" indent="-228600" algn="l" rtl="0" eaLnBrk="0" fontAlgn="base" hangingPunct="0">
        <a:spcBef>
          <a:spcPct val="20000"/>
        </a:spcBef>
        <a:spcAft>
          <a:spcPct val="0"/>
        </a:spcAft>
        <a:buClr>
          <a:srgbClr val="3366FF"/>
        </a:buClr>
        <a:buFont typeface="Wingdings" pitchFamily="2" charset="2"/>
        <a:buChar char="n"/>
        <a:defRPr sz="2000">
          <a:solidFill>
            <a:schemeClr val="tx1"/>
          </a:solidFill>
          <a:latin typeface="+mn-lt"/>
          <a:ea typeface="+mn-ea"/>
        </a:defRPr>
      </a:lvl7pPr>
      <a:lvl8pPr marL="3429000" indent="-228600" algn="l" rtl="0" eaLnBrk="0" fontAlgn="base" hangingPunct="0">
        <a:spcBef>
          <a:spcPct val="20000"/>
        </a:spcBef>
        <a:spcAft>
          <a:spcPct val="0"/>
        </a:spcAft>
        <a:buClr>
          <a:srgbClr val="3366FF"/>
        </a:buClr>
        <a:buFont typeface="Wingdings" pitchFamily="2" charset="2"/>
        <a:buChar char="n"/>
        <a:defRPr sz="2000">
          <a:solidFill>
            <a:schemeClr val="tx1"/>
          </a:solidFill>
          <a:latin typeface="+mn-lt"/>
          <a:ea typeface="+mn-ea"/>
        </a:defRPr>
      </a:lvl8pPr>
      <a:lvl9pPr marL="3886200" indent="-228600" algn="l" rtl="0" eaLnBrk="0" fontAlgn="base" hangingPunct="0">
        <a:spcBef>
          <a:spcPct val="20000"/>
        </a:spcBef>
        <a:spcAft>
          <a:spcPct val="0"/>
        </a:spcAft>
        <a:buClr>
          <a:srgbClr val="3366FF"/>
        </a:buClr>
        <a:buFont typeface="Wingdings" pitchFamily="2" charset="2"/>
        <a:buChar char="n"/>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900113" y="1773238"/>
            <a:ext cx="7348537" cy="1368425"/>
          </a:xfrm>
        </p:spPr>
        <p:txBody>
          <a:bodyPr/>
          <a:lstStyle/>
          <a:p>
            <a:pPr algn="ctr" eaLnBrk="1" hangingPunct="1">
              <a:lnSpc>
                <a:spcPct val="125000"/>
              </a:lnSpc>
            </a:pPr>
            <a:r>
              <a:rPr kumimoji="0" lang="zh-CN" altLang="en-US" sz="4500" dirty="0" smtClean="0">
                <a:solidFill>
                  <a:srgbClr val="FFFFFF"/>
                </a:solidFill>
                <a:latin typeface="微软雅黑" pitchFamily="34" charset="-122"/>
                <a:ea typeface="微软雅黑" pitchFamily="34" charset="-122"/>
              </a:rPr>
              <a:t>中国物流园区长效发展路径的探讨与交流</a:t>
            </a:r>
            <a:endParaRPr kumimoji="0" lang="zh-CN" altLang="zh-CN" sz="4500" dirty="0" smtClean="0">
              <a:solidFill>
                <a:srgbClr val="FFFFFF"/>
              </a:solidFill>
              <a:latin typeface="微软雅黑" pitchFamily="34" charset="-122"/>
              <a:ea typeface="微软雅黑" pitchFamily="34" charset="-122"/>
            </a:endParaRPr>
          </a:p>
        </p:txBody>
      </p:sp>
      <p:sp>
        <p:nvSpPr>
          <p:cNvPr id="15362" name="Rectangle 3"/>
          <p:cNvSpPr>
            <a:spLocks noGrp="1" noChangeArrowheads="1"/>
          </p:cNvSpPr>
          <p:nvPr>
            <p:ph type="subTitle" idx="1"/>
          </p:nvPr>
        </p:nvSpPr>
        <p:spPr>
          <a:xfrm>
            <a:off x="1619250" y="3756025"/>
            <a:ext cx="6629400" cy="609600"/>
          </a:xfrm>
        </p:spPr>
        <p:txBody>
          <a:bodyPr/>
          <a:lstStyle/>
          <a:p>
            <a:pPr algn="ctr"/>
            <a:r>
              <a:rPr lang="zh-CN" altLang="en-US" b="1" smtClean="0"/>
              <a:t>二零一三年九月</a:t>
            </a:r>
            <a:endParaRPr lang="zh-CN" altLang="zh-CN"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6DB7021-3A2A-4470-8877-D8AC39B4D4E1}" type="slidenum">
              <a:rPr lang="en-US" altLang="zh-CN" smtClean="0"/>
              <a:pPr>
                <a:defRPr/>
              </a:pPr>
              <a:t>9</a:t>
            </a:fld>
            <a:endParaRPr lang="en-US" altLang="zh-CN"/>
          </a:p>
        </p:txBody>
      </p:sp>
      <p:sp>
        <p:nvSpPr>
          <p:cNvPr id="25602" name="Rectangle 2"/>
          <p:cNvSpPr>
            <a:spLocks noChangeArrowheads="1"/>
          </p:cNvSpPr>
          <p:nvPr/>
        </p:nvSpPr>
        <p:spPr bwMode="auto">
          <a:xfrm>
            <a:off x="467544" y="737518"/>
            <a:ext cx="7129462" cy="603250"/>
          </a:xfrm>
          <a:prstGeom prst="rect">
            <a:avLst/>
          </a:prstGeom>
          <a:noFill/>
          <a:ln w="9525">
            <a:noFill/>
            <a:miter lim="800000"/>
            <a:headEnd/>
            <a:tailEnd/>
          </a:ln>
        </p:spPr>
        <p:txBody>
          <a:bodyPr/>
          <a:lstStyle/>
          <a:p>
            <a:pPr>
              <a:lnSpc>
                <a:spcPct val="140000"/>
              </a:lnSpc>
            </a:pPr>
            <a:r>
              <a:rPr lang="zh-CN" altLang="en-US" sz="2800" b="1" dirty="0">
                <a:solidFill>
                  <a:srgbClr val="CC0000"/>
                </a:solidFill>
                <a:latin typeface="微软雅黑" pitchFamily="34" charset="-122"/>
                <a:ea typeface="微软雅黑" pitchFamily="34" charset="-122"/>
              </a:rPr>
              <a:t>政府项目招商时考虑物流园区的特性</a:t>
            </a:r>
            <a:endParaRPr lang="zh-CN" altLang="en-US" sz="1800" b="1" dirty="0">
              <a:solidFill>
                <a:srgbClr val="CC0000"/>
              </a:solidFill>
              <a:latin typeface="Arial" charset="0"/>
              <a:ea typeface="黑体" pitchFamily="49" charset="-122"/>
              <a:sym typeface="Arial" charset="0"/>
            </a:endParaRPr>
          </a:p>
        </p:txBody>
      </p:sp>
      <p:sp>
        <p:nvSpPr>
          <p:cNvPr id="25603" name="Line 17"/>
          <p:cNvSpPr>
            <a:spLocks noChangeShapeType="1"/>
          </p:cNvSpPr>
          <p:nvPr/>
        </p:nvSpPr>
        <p:spPr bwMode="auto">
          <a:xfrm>
            <a:off x="398463" y="1412875"/>
            <a:ext cx="7848600" cy="0"/>
          </a:xfrm>
          <a:prstGeom prst="line">
            <a:avLst/>
          </a:prstGeom>
          <a:noFill/>
          <a:ln w="9525">
            <a:solidFill>
              <a:srgbClr val="808080"/>
            </a:solidFill>
            <a:round/>
            <a:headEnd/>
            <a:tailEnd/>
          </a:ln>
        </p:spPr>
        <p:txBody>
          <a:bodyPr/>
          <a:lstStyle/>
          <a:p>
            <a:endParaRPr lang="zh-CN" altLang="en-US"/>
          </a:p>
        </p:txBody>
      </p:sp>
      <p:sp>
        <p:nvSpPr>
          <p:cNvPr id="25604" name="Rectangle 51"/>
          <p:cNvSpPr>
            <a:spLocks noChangeArrowheads="1"/>
          </p:cNvSpPr>
          <p:nvPr/>
        </p:nvSpPr>
        <p:spPr bwMode="auto">
          <a:xfrm>
            <a:off x="395288" y="1412875"/>
            <a:ext cx="215900" cy="71438"/>
          </a:xfrm>
          <a:prstGeom prst="rect">
            <a:avLst/>
          </a:prstGeom>
          <a:solidFill>
            <a:srgbClr val="CC0000"/>
          </a:solidFill>
          <a:ln w="9525">
            <a:noFill/>
            <a:miter lim="800000"/>
            <a:headEnd/>
            <a:tailEnd/>
          </a:ln>
        </p:spPr>
        <p:txBody>
          <a:bodyPr wrap="none" anchor="ctr"/>
          <a:lstStyle/>
          <a:p>
            <a:pPr algn="ctr"/>
            <a:endParaRPr lang="zh-CN" altLang="zh-CN" sz="1800" i="1">
              <a:solidFill>
                <a:srgbClr val="EB6112"/>
              </a:solidFill>
              <a:latin typeface="Arial" charset="0"/>
              <a:ea typeface="华文细黑" pitchFamily="2" charset="-122"/>
              <a:sym typeface="Arial" charset="0"/>
            </a:endParaRPr>
          </a:p>
        </p:txBody>
      </p:sp>
      <p:sp>
        <p:nvSpPr>
          <p:cNvPr id="25605" name="Rectangle 3"/>
          <p:cNvSpPr txBox="1">
            <a:spLocks noChangeArrowheads="1"/>
          </p:cNvSpPr>
          <p:nvPr/>
        </p:nvSpPr>
        <p:spPr bwMode="auto">
          <a:xfrm>
            <a:off x="611188" y="1700213"/>
            <a:ext cx="7400925" cy="4695825"/>
          </a:xfrm>
          <a:prstGeom prst="rect">
            <a:avLst/>
          </a:prstGeom>
          <a:noFill/>
          <a:ln w="9525">
            <a:noFill/>
            <a:miter lim="800000"/>
            <a:headEnd/>
            <a:tailEnd/>
          </a:ln>
        </p:spPr>
        <p:txBody>
          <a:bodyPr>
            <a:spAutoFit/>
          </a:bodyPr>
          <a:lstStyle/>
          <a:p>
            <a:pPr marL="342900" indent="-342900">
              <a:lnSpc>
                <a:spcPct val="145000"/>
              </a:lnSpc>
              <a:buClr>
                <a:schemeClr val="bg2"/>
              </a:buClr>
              <a:buSzPct val="75000"/>
              <a:buFont typeface="Wingdings" pitchFamily="2" charset="2"/>
              <a:buChar char="n"/>
            </a:pPr>
            <a:r>
              <a:rPr lang="zh-CN" altLang="en-US" sz="1800" dirty="0">
                <a:latin typeface="微软雅黑" pitchFamily="34" charset="-122"/>
                <a:ea typeface="微软雅黑" pitchFamily="34" charset="-122"/>
              </a:rPr>
              <a:t>物流园区具有</a:t>
            </a:r>
            <a:r>
              <a:rPr lang="zh-CN" altLang="en-US" sz="1800" b="1" dirty="0">
                <a:latin typeface="微软雅黑" pitchFamily="34" charset="-122"/>
                <a:ea typeface="微软雅黑" pitchFamily="34" charset="-122"/>
              </a:rPr>
              <a:t>基础性、公共性</a:t>
            </a:r>
            <a:r>
              <a:rPr lang="zh-CN" altLang="en-US" sz="1800" dirty="0">
                <a:latin typeface="微软雅黑" pitchFamily="34" charset="-122"/>
                <a:ea typeface="微软雅黑" pitchFamily="34" charset="-122"/>
              </a:rPr>
              <a:t>特点，在国外一般作为城市基础设施工程和产业公共服务项目，由政府投资。在我国，这更适合</a:t>
            </a:r>
            <a:r>
              <a:rPr lang="zh-CN" altLang="en-US" sz="1800" b="1" dirty="0">
                <a:latin typeface="微软雅黑" pitchFamily="34" charset="-122"/>
                <a:ea typeface="微软雅黑" pitchFamily="34" charset="-122"/>
              </a:rPr>
              <a:t>“政府创造环境、企业创新服务”</a:t>
            </a:r>
            <a:r>
              <a:rPr lang="zh-CN" altLang="en-US" sz="1800" dirty="0">
                <a:latin typeface="微软雅黑" pitchFamily="34" charset="-122"/>
                <a:ea typeface="微软雅黑" pitchFamily="34" charset="-122"/>
              </a:rPr>
              <a:t>的运作模式。</a:t>
            </a:r>
          </a:p>
          <a:p>
            <a:pPr marL="342900" indent="-342900">
              <a:lnSpc>
                <a:spcPct val="145000"/>
              </a:lnSpc>
              <a:buClr>
                <a:schemeClr val="bg2"/>
              </a:buClr>
              <a:buSzPct val="75000"/>
              <a:buFont typeface="Wingdings" pitchFamily="2" charset="2"/>
              <a:buChar char="n"/>
            </a:pPr>
            <a:r>
              <a:rPr lang="zh-CN" altLang="en-US" sz="1800" dirty="0">
                <a:latin typeface="微软雅黑" pitchFamily="34" charset="-122"/>
                <a:ea typeface="微软雅黑" pitchFamily="34" charset="-122"/>
              </a:rPr>
              <a:t>地方政府要象关注为人流服务的“客运站、机场、高铁站”的建设一样，来关注服务于物流的“物流园区、公路港”的建设，为其创造环境、提供支持。</a:t>
            </a:r>
            <a:endParaRPr lang="en-US" altLang="zh-CN" sz="1800" dirty="0">
              <a:latin typeface="微软雅黑" pitchFamily="34" charset="-122"/>
              <a:ea typeface="微软雅黑" pitchFamily="34" charset="-122"/>
            </a:endParaRPr>
          </a:p>
          <a:p>
            <a:pPr marL="342900" indent="-342900">
              <a:lnSpc>
                <a:spcPct val="145000"/>
              </a:lnSpc>
              <a:buClr>
                <a:schemeClr val="bg2"/>
              </a:buClr>
              <a:buSzPct val="75000"/>
              <a:buFont typeface="Wingdings" pitchFamily="2" charset="2"/>
              <a:buChar char="n"/>
            </a:pPr>
            <a:r>
              <a:rPr lang="zh-CN" altLang="en-US" sz="1800" dirty="0">
                <a:latin typeface="微软雅黑" pitchFamily="34" charset="-122"/>
                <a:ea typeface="微软雅黑" pitchFamily="34" charset="-122"/>
              </a:rPr>
              <a:t>政府要重新考虑对物流园区项目的招商定位，应将物流园区作为</a:t>
            </a:r>
            <a:r>
              <a:rPr lang="zh-CN" altLang="en-US" sz="1800" b="1" dirty="0">
                <a:latin typeface="微软雅黑" pitchFamily="34" charset="-122"/>
                <a:ea typeface="微软雅黑" pitchFamily="34" charset="-122"/>
              </a:rPr>
              <a:t>城市基础设施工程和产业公共服务平台</a:t>
            </a:r>
            <a:r>
              <a:rPr lang="zh-CN" altLang="en-US" sz="1800" dirty="0">
                <a:latin typeface="微软雅黑" pitchFamily="34" charset="-122"/>
                <a:ea typeface="微软雅黑" pitchFamily="34" charset="-122"/>
              </a:rPr>
              <a:t>来打造。</a:t>
            </a:r>
            <a:endParaRPr lang="en-US" altLang="zh-CN" sz="1800" dirty="0">
              <a:latin typeface="微软雅黑" pitchFamily="34" charset="-122"/>
              <a:ea typeface="微软雅黑" pitchFamily="34" charset="-122"/>
            </a:endParaRPr>
          </a:p>
          <a:p>
            <a:pPr marL="800100" lvl="1" indent="-342900">
              <a:lnSpc>
                <a:spcPct val="145000"/>
              </a:lnSpc>
              <a:buClr>
                <a:schemeClr val="bg2"/>
              </a:buClr>
              <a:buSzPct val="75000"/>
              <a:buFont typeface="Wingdings" pitchFamily="2" charset="2"/>
              <a:buChar char="n"/>
            </a:pPr>
            <a:r>
              <a:rPr lang="zh-CN" altLang="en-US" sz="1600" dirty="0">
                <a:latin typeface="微软雅黑" pitchFamily="34" charset="-122"/>
                <a:ea typeface="微软雅黑" pitchFamily="34" charset="-122"/>
              </a:rPr>
              <a:t>根据当地经济发展要求，对物流园区进行统筹规划</a:t>
            </a:r>
            <a:endParaRPr lang="en-US" altLang="zh-CN" sz="1600" dirty="0">
              <a:latin typeface="微软雅黑" pitchFamily="34" charset="-122"/>
              <a:ea typeface="微软雅黑" pitchFamily="34" charset="-122"/>
            </a:endParaRPr>
          </a:p>
          <a:p>
            <a:pPr marL="800100" lvl="1" indent="-342900">
              <a:lnSpc>
                <a:spcPct val="145000"/>
              </a:lnSpc>
              <a:buClr>
                <a:schemeClr val="bg2"/>
              </a:buClr>
              <a:buSzPct val="75000"/>
              <a:buFont typeface="Wingdings" pitchFamily="2" charset="2"/>
              <a:buChar char="n"/>
            </a:pPr>
            <a:r>
              <a:rPr lang="zh-CN" altLang="en-US" sz="1600" dirty="0">
                <a:latin typeface="微软雅黑" pitchFamily="34" charset="-122"/>
                <a:ea typeface="微软雅黑" pitchFamily="34" charset="-122"/>
              </a:rPr>
              <a:t>对符合要求的园区项目给予土地、税费、投融资等方面政策支持，对项目的投资强度、容积率等规划建设指标不能按照一般招商项目予以限制。</a:t>
            </a:r>
            <a:endParaRPr lang="en-US" altLang="zh-CN" sz="1600" dirty="0">
              <a:latin typeface="微软雅黑" pitchFamily="34" charset="-122"/>
              <a:ea typeface="微软雅黑" pitchFamily="34" charset="-122"/>
            </a:endParaRPr>
          </a:p>
          <a:p>
            <a:pPr marL="800100" lvl="1" indent="-342900">
              <a:lnSpc>
                <a:spcPct val="145000"/>
              </a:lnSpc>
              <a:buClr>
                <a:schemeClr val="bg2"/>
              </a:buClr>
              <a:buSzPct val="75000"/>
              <a:buFont typeface="Wingdings" pitchFamily="2" charset="2"/>
              <a:buChar char="n"/>
            </a:pPr>
            <a:r>
              <a:rPr lang="zh-CN" altLang="en-US" sz="1600" dirty="0">
                <a:latin typeface="微软雅黑" pitchFamily="34" charset="-122"/>
                <a:ea typeface="微软雅黑" pitchFamily="34" charset="-122"/>
              </a:rPr>
              <a:t>做好监管职能，对不符合要求的园区项目要坚决放弃，防止资源浪费。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B6A9AA09-1188-44B4-A558-4A9C3A10A2B3}" type="slidenum">
              <a:rPr lang="en-US" altLang="zh-CN" smtClean="0"/>
              <a:pPr>
                <a:defRPr/>
              </a:pPr>
              <a:t>10</a:t>
            </a:fld>
            <a:endParaRPr lang="en-US" altLang="zh-CN"/>
          </a:p>
        </p:txBody>
      </p:sp>
      <p:sp>
        <p:nvSpPr>
          <p:cNvPr id="26626" name="Rectangle 2"/>
          <p:cNvSpPr>
            <a:spLocks noChangeArrowheads="1"/>
          </p:cNvSpPr>
          <p:nvPr/>
        </p:nvSpPr>
        <p:spPr bwMode="auto">
          <a:xfrm>
            <a:off x="466874" y="737518"/>
            <a:ext cx="7129462" cy="603250"/>
          </a:xfrm>
          <a:prstGeom prst="rect">
            <a:avLst/>
          </a:prstGeom>
          <a:noFill/>
          <a:ln w="9525">
            <a:noFill/>
            <a:miter lim="800000"/>
            <a:headEnd/>
            <a:tailEnd/>
          </a:ln>
        </p:spPr>
        <p:txBody>
          <a:bodyPr/>
          <a:lstStyle/>
          <a:p>
            <a:pPr>
              <a:lnSpc>
                <a:spcPct val="140000"/>
              </a:lnSpc>
            </a:pPr>
            <a:r>
              <a:rPr lang="zh-CN" altLang="en-US" sz="2800" b="1" dirty="0">
                <a:solidFill>
                  <a:srgbClr val="CC0000"/>
                </a:solidFill>
                <a:latin typeface="微软雅黑" pitchFamily="34" charset="-122"/>
                <a:ea typeface="微软雅黑" pitchFamily="34" charset="-122"/>
              </a:rPr>
              <a:t>投资主体应更关注园区资源整合和服务创新</a:t>
            </a:r>
            <a:endParaRPr lang="zh-CN" altLang="en-US" sz="1800" b="1" dirty="0">
              <a:solidFill>
                <a:srgbClr val="CC0000"/>
              </a:solidFill>
              <a:latin typeface="Arial" charset="0"/>
              <a:ea typeface="黑体" pitchFamily="49" charset="-122"/>
              <a:sym typeface="Arial" charset="0"/>
            </a:endParaRPr>
          </a:p>
        </p:txBody>
      </p:sp>
      <p:sp>
        <p:nvSpPr>
          <p:cNvPr id="26627" name="Line 17"/>
          <p:cNvSpPr>
            <a:spLocks noChangeShapeType="1"/>
          </p:cNvSpPr>
          <p:nvPr/>
        </p:nvSpPr>
        <p:spPr bwMode="auto">
          <a:xfrm>
            <a:off x="398463" y="1341438"/>
            <a:ext cx="7848600" cy="0"/>
          </a:xfrm>
          <a:prstGeom prst="line">
            <a:avLst/>
          </a:prstGeom>
          <a:noFill/>
          <a:ln w="9525">
            <a:solidFill>
              <a:srgbClr val="808080"/>
            </a:solidFill>
            <a:round/>
            <a:headEnd/>
            <a:tailEnd/>
          </a:ln>
        </p:spPr>
        <p:txBody>
          <a:bodyPr/>
          <a:lstStyle/>
          <a:p>
            <a:endParaRPr lang="zh-CN" altLang="en-US"/>
          </a:p>
        </p:txBody>
      </p:sp>
      <p:sp>
        <p:nvSpPr>
          <p:cNvPr id="26628" name="Rectangle 51"/>
          <p:cNvSpPr>
            <a:spLocks noChangeArrowheads="1"/>
          </p:cNvSpPr>
          <p:nvPr/>
        </p:nvSpPr>
        <p:spPr bwMode="auto">
          <a:xfrm>
            <a:off x="395288" y="1341438"/>
            <a:ext cx="215900" cy="71437"/>
          </a:xfrm>
          <a:prstGeom prst="rect">
            <a:avLst/>
          </a:prstGeom>
          <a:solidFill>
            <a:srgbClr val="CC0000"/>
          </a:solidFill>
          <a:ln w="9525">
            <a:noFill/>
            <a:miter lim="800000"/>
            <a:headEnd/>
            <a:tailEnd/>
          </a:ln>
        </p:spPr>
        <p:txBody>
          <a:bodyPr wrap="none" anchor="ctr"/>
          <a:lstStyle/>
          <a:p>
            <a:pPr algn="ctr"/>
            <a:endParaRPr lang="zh-CN" altLang="zh-CN" sz="1800" i="1">
              <a:solidFill>
                <a:srgbClr val="EB6112"/>
              </a:solidFill>
              <a:latin typeface="Arial" charset="0"/>
              <a:ea typeface="华文细黑" pitchFamily="2" charset="-122"/>
              <a:sym typeface="Arial" charset="0"/>
            </a:endParaRPr>
          </a:p>
        </p:txBody>
      </p:sp>
      <p:sp>
        <p:nvSpPr>
          <p:cNvPr id="26629" name="Rectangle 3"/>
          <p:cNvSpPr txBox="1">
            <a:spLocks noChangeArrowheads="1"/>
          </p:cNvSpPr>
          <p:nvPr/>
        </p:nvSpPr>
        <p:spPr bwMode="auto">
          <a:xfrm>
            <a:off x="395288" y="1484313"/>
            <a:ext cx="7705725" cy="1062037"/>
          </a:xfrm>
          <a:prstGeom prst="rect">
            <a:avLst/>
          </a:prstGeom>
          <a:noFill/>
          <a:ln w="9525">
            <a:noFill/>
            <a:miter lim="800000"/>
            <a:headEnd/>
            <a:tailEnd/>
          </a:ln>
        </p:spPr>
        <p:txBody>
          <a:bodyPr>
            <a:spAutoFit/>
          </a:bodyPr>
          <a:lstStyle/>
          <a:p>
            <a:pPr marL="342900" indent="-342900">
              <a:lnSpc>
                <a:spcPct val="150000"/>
              </a:lnSpc>
              <a:buClr>
                <a:schemeClr val="bg2"/>
              </a:buClr>
              <a:buSzPct val="75000"/>
              <a:buFont typeface="Wingdings" pitchFamily="2" charset="2"/>
              <a:buChar char="n"/>
            </a:pPr>
            <a:r>
              <a:rPr lang="zh-CN" altLang="en-US" sz="1400" dirty="0">
                <a:latin typeface="微软雅黑" pitchFamily="34" charset="-122"/>
                <a:ea typeface="微软雅黑" pitchFamily="34" charset="-122"/>
              </a:rPr>
              <a:t>投资主体在投资决策时应考虑战略性投资；更关注园区资源整合和服务创新，要将园区作为产业服务平台来打造，要形成一个从培育创新环境、引导创新资源 </a:t>
            </a:r>
            <a:r>
              <a:rPr lang="en-US" altLang="zh-CN" sz="1400" dirty="0">
                <a:latin typeface="微软雅黑" pitchFamily="34" charset="-122"/>
                <a:ea typeface="微软雅黑" pitchFamily="34" charset="-122"/>
              </a:rPr>
              <a:t>, </a:t>
            </a:r>
            <a:r>
              <a:rPr lang="zh-CN" altLang="en-US" sz="1400" dirty="0">
                <a:latin typeface="微软雅黑" pitchFamily="34" charset="-122"/>
                <a:ea typeface="微软雅黑" pitchFamily="34" charset="-122"/>
              </a:rPr>
              <a:t>到壮大创新主体、利用创新资源、优化创新环境的生态循环，打造一个具有创新力的商业生态系统。</a:t>
            </a:r>
          </a:p>
        </p:txBody>
      </p:sp>
      <p:grpSp>
        <p:nvGrpSpPr>
          <p:cNvPr id="22" name="组合 21"/>
          <p:cNvGrpSpPr/>
          <p:nvPr/>
        </p:nvGrpSpPr>
        <p:grpSpPr>
          <a:xfrm>
            <a:off x="1259632" y="2636912"/>
            <a:ext cx="6407993" cy="3887713"/>
            <a:chOff x="1259632" y="2636912"/>
            <a:chExt cx="6407993" cy="3887713"/>
          </a:xfrm>
        </p:grpSpPr>
        <p:grpSp>
          <p:nvGrpSpPr>
            <p:cNvPr id="26631" name="Group 3"/>
            <p:cNvGrpSpPr>
              <a:grpSpLocks/>
            </p:cNvGrpSpPr>
            <p:nvPr/>
          </p:nvGrpSpPr>
          <p:grpSpPr bwMode="auto">
            <a:xfrm>
              <a:off x="1331913" y="2647950"/>
              <a:ext cx="6335712" cy="3876675"/>
              <a:chOff x="2226" y="1348"/>
              <a:chExt cx="5235" cy="2710"/>
            </a:xfrm>
          </p:grpSpPr>
          <p:sp>
            <p:nvSpPr>
              <p:cNvPr id="26643" name="Line 4"/>
              <p:cNvSpPr>
                <a:spLocks noChangeShapeType="1"/>
              </p:cNvSpPr>
              <p:nvPr/>
            </p:nvSpPr>
            <p:spPr bwMode="auto">
              <a:xfrm>
                <a:off x="2226" y="2703"/>
                <a:ext cx="5235" cy="0"/>
              </a:xfrm>
              <a:prstGeom prst="line">
                <a:avLst/>
              </a:prstGeom>
              <a:noFill/>
              <a:ln w="28575">
                <a:solidFill>
                  <a:srgbClr val="99CCFF"/>
                </a:solidFill>
                <a:round/>
                <a:headEnd/>
                <a:tailEnd/>
              </a:ln>
            </p:spPr>
            <p:txBody>
              <a:bodyPr wrap="none" lIns="0" tIns="0" rIns="0" bIns="0" anchor="ctr"/>
              <a:lstStyle/>
              <a:p>
                <a:endParaRPr lang="zh-CN" altLang="en-US"/>
              </a:p>
            </p:txBody>
          </p:sp>
          <p:sp>
            <p:nvSpPr>
              <p:cNvPr id="26644" name="Line 5"/>
              <p:cNvSpPr>
                <a:spLocks noChangeShapeType="1"/>
              </p:cNvSpPr>
              <p:nvPr/>
            </p:nvSpPr>
            <p:spPr bwMode="auto">
              <a:xfrm>
                <a:off x="4848" y="1348"/>
                <a:ext cx="0" cy="2710"/>
              </a:xfrm>
              <a:prstGeom prst="line">
                <a:avLst/>
              </a:prstGeom>
              <a:noFill/>
              <a:ln w="28575">
                <a:solidFill>
                  <a:srgbClr val="99CCFF"/>
                </a:solidFill>
                <a:round/>
                <a:headEnd/>
                <a:tailEnd/>
              </a:ln>
            </p:spPr>
            <p:txBody>
              <a:bodyPr wrap="none" lIns="0" tIns="0" rIns="0" bIns="0" anchor="ctr"/>
              <a:lstStyle/>
              <a:p>
                <a:endParaRPr lang="zh-CN" altLang="en-US"/>
              </a:p>
            </p:txBody>
          </p:sp>
          <p:sp>
            <p:nvSpPr>
              <p:cNvPr id="26645" name="AutoShape 6"/>
              <p:cNvSpPr>
                <a:spLocks noChangeArrowheads="1"/>
              </p:cNvSpPr>
              <p:nvPr/>
            </p:nvSpPr>
            <p:spPr bwMode="auto">
              <a:xfrm>
                <a:off x="4233" y="2087"/>
                <a:ext cx="1222" cy="1222"/>
              </a:xfrm>
              <a:prstGeom prst="diamond">
                <a:avLst/>
              </a:prstGeom>
              <a:solidFill>
                <a:srgbClr val="99CCFF"/>
              </a:solidFill>
              <a:ln w="6350">
                <a:solidFill>
                  <a:srgbClr val="99CCFF"/>
                </a:solidFill>
                <a:miter lim="800000"/>
                <a:headEnd/>
                <a:tailEnd/>
              </a:ln>
            </p:spPr>
            <p:txBody>
              <a:bodyPr wrap="none" lIns="0" tIns="0" rIns="0" bIns="0" anchor="ctr"/>
              <a:lstStyle/>
              <a:p>
                <a:endParaRPr lang="zh-CN" altLang="en-US">
                  <a:ea typeface="黑体" pitchFamily="49" charset="-122"/>
                </a:endParaRPr>
              </a:p>
            </p:txBody>
          </p:sp>
        </p:grpSp>
        <p:sp>
          <p:nvSpPr>
            <p:cNvPr id="26632" name="Rectangle 7"/>
            <p:cNvSpPr>
              <a:spLocks noChangeArrowheads="1"/>
            </p:cNvSpPr>
            <p:nvPr/>
          </p:nvSpPr>
          <p:spPr bwMode="auto">
            <a:xfrm>
              <a:off x="3886200" y="4260850"/>
              <a:ext cx="1262063" cy="523875"/>
            </a:xfrm>
            <a:prstGeom prst="rect">
              <a:avLst/>
            </a:prstGeom>
            <a:noFill/>
            <a:ln w="9525" algn="ctr">
              <a:noFill/>
              <a:miter lim="800000"/>
              <a:headEnd/>
              <a:tailEnd/>
            </a:ln>
          </p:spPr>
          <p:txBody>
            <a:bodyPr wrap="none">
              <a:spAutoFit/>
            </a:bodyPr>
            <a:lstStyle/>
            <a:p>
              <a:pPr algn="ctr"/>
              <a:r>
                <a:rPr lang="zh-CN" altLang="en-US" sz="1400" b="1">
                  <a:solidFill>
                    <a:schemeClr val="bg1"/>
                  </a:solidFill>
                  <a:latin typeface="黑体" pitchFamily="49" charset="-122"/>
                  <a:ea typeface="黑体" pitchFamily="49" charset="-122"/>
                </a:rPr>
                <a:t>物流园区</a:t>
              </a:r>
              <a:endParaRPr lang="en-US" altLang="zh-CN" sz="1400" b="1">
                <a:solidFill>
                  <a:schemeClr val="bg1"/>
                </a:solidFill>
                <a:latin typeface="黑体" pitchFamily="49" charset="-122"/>
                <a:ea typeface="黑体" pitchFamily="49" charset="-122"/>
              </a:endParaRPr>
            </a:p>
            <a:p>
              <a:pPr algn="ctr"/>
              <a:r>
                <a:rPr lang="zh-CN" altLang="en-US" sz="1400" b="1">
                  <a:solidFill>
                    <a:schemeClr val="bg1"/>
                  </a:solidFill>
                  <a:latin typeface="黑体" pitchFamily="49" charset="-122"/>
                  <a:ea typeface="黑体" pitchFamily="49" charset="-122"/>
                </a:rPr>
                <a:t>商业生态系统</a:t>
              </a:r>
            </a:p>
          </p:txBody>
        </p:sp>
        <p:sp>
          <p:nvSpPr>
            <p:cNvPr id="26633" name="Rectangle 8"/>
            <p:cNvSpPr>
              <a:spLocks noChangeArrowheads="1"/>
            </p:cNvSpPr>
            <p:nvPr/>
          </p:nvSpPr>
          <p:spPr bwMode="auto">
            <a:xfrm>
              <a:off x="1331913" y="2647950"/>
              <a:ext cx="1403350" cy="336550"/>
            </a:xfrm>
            <a:prstGeom prst="rect">
              <a:avLst/>
            </a:prstGeom>
            <a:noFill/>
            <a:ln w="9525" algn="ctr">
              <a:noFill/>
              <a:miter lim="800000"/>
              <a:headEnd/>
              <a:tailEnd/>
            </a:ln>
          </p:spPr>
          <p:txBody>
            <a:bodyPr wrap="none">
              <a:spAutoFit/>
            </a:bodyPr>
            <a:lstStyle/>
            <a:p>
              <a:pPr algn="ctr"/>
              <a:r>
                <a:rPr lang="zh-CN" altLang="en-US" sz="1600">
                  <a:latin typeface="黑体" pitchFamily="49" charset="-122"/>
                  <a:ea typeface="黑体" pitchFamily="49" charset="-122"/>
                </a:rPr>
                <a:t>创新环境打造</a:t>
              </a:r>
            </a:p>
          </p:txBody>
        </p:sp>
        <p:sp>
          <p:nvSpPr>
            <p:cNvPr id="26634" name="Rectangle 9"/>
            <p:cNvSpPr>
              <a:spLocks noChangeArrowheads="1"/>
            </p:cNvSpPr>
            <p:nvPr/>
          </p:nvSpPr>
          <p:spPr bwMode="auto">
            <a:xfrm>
              <a:off x="5436096" y="2636912"/>
              <a:ext cx="1415773" cy="338554"/>
            </a:xfrm>
            <a:prstGeom prst="rect">
              <a:avLst/>
            </a:prstGeom>
            <a:noFill/>
            <a:ln w="9525" algn="ctr">
              <a:noFill/>
              <a:miter lim="800000"/>
              <a:headEnd/>
              <a:tailEnd/>
            </a:ln>
          </p:spPr>
          <p:txBody>
            <a:bodyPr wrap="none">
              <a:spAutoFit/>
            </a:bodyPr>
            <a:lstStyle/>
            <a:p>
              <a:pPr algn="ctr"/>
              <a:r>
                <a:rPr lang="zh-CN" altLang="en-US" sz="1600" dirty="0">
                  <a:latin typeface="黑体" pitchFamily="49" charset="-122"/>
                  <a:ea typeface="黑体" pitchFamily="49" charset="-122"/>
                </a:rPr>
                <a:t>物流</a:t>
              </a:r>
              <a:r>
                <a:rPr lang="zh-CN" altLang="en-US" sz="1600" dirty="0" smtClean="0">
                  <a:latin typeface="黑体" pitchFamily="49" charset="-122"/>
                  <a:ea typeface="黑体" pitchFamily="49" charset="-122"/>
                </a:rPr>
                <a:t>企业整合</a:t>
              </a:r>
              <a:endParaRPr lang="zh-CN" altLang="en-US" sz="1600" dirty="0">
                <a:latin typeface="黑体" pitchFamily="49" charset="-122"/>
                <a:ea typeface="黑体" pitchFamily="49" charset="-122"/>
              </a:endParaRPr>
            </a:p>
          </p:txBody>
        </p:sp>
        <p:sp>
          <p:nvSpPr>
            <p:cNvPr id="26635" name="Rectangle 11"/>
            <p:cNvSpPr>
              <a:spLocks noChangeArrowheads="1"/>
            </p:cNvSpPr>
            <p:nvPr/>
          </p:nvSpPr>
          <p:spPr bwMode="auto">
            <a:xfrm>
              <a:off x="5292080" y="2996952"/>
              <a:ext cx="2074607" cy="1514261"/>
            </a:xfrm>
            <a:prstGeom prst="rect">
              <a:avLst/>
            </a:prstGeom>
            <a:noFill/>
            <a:ln w="9525" algn="ctr">
              <a:noFill/>
              <a:miter lim="800000"/>
              <a:headEnd/>
              <a:tailEnd/>
            </a:ln>
          </p:spPr>
          <p:txBody>
            <a:bodyPr wrap="none">
              <a:spAutoFit/>
            </a:bodyPr>
            <a:lstStyle/>
            <a:p>
              <a:pPr>
                <a:lnSpc>
                  <a:spcPct val="110000"/>
                </a:lnSpc>
                <a:buFontTx/>
                <a:buChar char="•"/>
              </a:pPr>
              <a:r>
                <a:rPr lang="zh-CN" altLang="en-US" sz="1400" dirty="0" smtClean="0">
                  <a:ea typeface="黑体" pitchFamily="49" charset="-122"/>
                </a:rPr>
                <a:t>物流总</a:t>
              </a:r>
              <a:r>
                <a:rPr lang="zh-CN" altLang="en-US" sz="1400" dirty="0">
                  <a:ea typeface="黑体" pitchFamily="49" charset="-122"/>
                </a:rPr>
                <a:t>包型物流</a:t>
              </a:r>
              <a:r>
                <a:rPr lang="zh-CN" altLang="en-US" sz="1400" dirty="0" smtClean="0">
                  <a:ea typeface="黑体" pitchFamily="49" charset="-122"/>
                </a:rPr>
                <a:t>企业</a:t>
              </a:r>
              <a:endParaRPr lang="en-US" altLang="zh-CN" sz="1400" dirty="0" smtClean="0">
                <a:ea typeface="黑体" pitchFamily="49" charset="-122"/>
              </a:endParaRPr>
            </a:p>
            <a:p>
              <a:pPr>
                <a:lnSpc>
                  <a:spcPct val="110000"/>
                </a:lnSpc>
                <a:buFontTx/>
                <a:buChar char="•"/>
              </a:pPr>
              <a:r>
                <a:rPr lang="zh-CN" altLang="en-US" sz="1400" dirty="0" smtClean="0">
                  <a:ea typeface="黑体" pitchFamily="49" charset="-122"/>
                </a:rPr>
                <a:t>供应链金融企业</a:t>
              </a:r>
              <a:endParaRPr lang="en-US" altLang="zh-CN" sz="1400" dirty="0" smtClean="0">
                <a:ea typeface="黑体" pitchFamily="49" charset="-122"/>
              </a:endParaRPr>
            </a:p>
            <a:p>
              <a:pPr>
                <a:lnSpc>
                  <a:spcPct val="110000"/>
                </a:lnSpc>
                <a:buFontTx/>
                <a:buChar char="•"/>
              </a:pPr>
              <a:r>
                <a:rPr lang="zh-CN" altLang="en-US" sz="1400" dirty="0" smtClean="0">
                  <a:ea typeface="黑体" pitchFamily="49" charset="-122"/>
                </a:rPr>
                <a:t>货运、货代型物流企业</a:t>
              </a:r>
              <a:endParaRPr lang="zh-CN" altLang="en-US" sz="1400" dirty="0">
                <a:ea typeface="黑体" pitchFamily="49" charset="-122"/>
              </a:endParaRPr>
            </a:p>
            <a:p>
              <a:pPr>
                <a:lnSpc>
                  <a:spcPct val="110000"/>
                </a:lnSpc>
                <a:buFontTx/>
                <a:buChar char="•"/>
              </a:pPr>
              <a:r>
                <a:rPr lang="zh-CN" altLang="en-US" sz="1400" dirty="0">
                  <a:ea typeface="黑体" pitchFamily="49" charset="-122"/>
                </a:rPr>
                <a:t>零担快运型物流企业</a:t>
              </a:r>
            </a:p>
            <a:p>
              <a:pPr>
                <a:lnSpc>
                  <a:spcPct val="110000"/>
                </a:lnSpc>
                <a:buFontTx/>
                <a:buChar char="•"/>
              </a:pPr>
              <a:r>
                <a:rPr lang="zh-CN" altLang="en-US" sz="1400" dirty="0" smtClean="0">
                  <a:ea typeface="黑体" pitchFamily="49" charset="-122"/>
                </a:rPr>
                <a:t>仓库、配送</a:t>
              </a:r>
              <a:r>
                <a:rPr lang="zh-CN" altLang="en-US" sz="1400" dirty="0">
                  <a:ea typeface="黑体" pitchFamily="49" charset="-122"/>
                </a:rPr>
                <a:t>型</a:t>
              </a:r>
              <a:r>
                <a:rPr lang="zh-CN" altLang="en-US" sz="1400">
                  <a:ea typeface="黑体" pitchFamily="49" charset="-122"/>
                </a:rPr>
                <a:t>物流</a:t>
              </a:r>
              <a:r>
                <a:rPr lang="zh-CN" altLang="en-US" sz="1400" smtClean="0">
                  <a:ea typeface="黑体" pitchFamily="49" charset="-122"/>
                </a:rPr>
                <a:t>企业</a:t>
              </a:r>
              <a:endParaRPr lang="zh-CN" altLang="en-US" sz="1400" dirty="0">
                <a:ea typeface="黑体" pitchFamily="49" charset="-122"/>
              </a:endParaRPr>
            </a:p>
            <a:p>
              <a:pPr>
                <a:lnSpc>
                  <a:spcPct val="110000"/>
                </a:lnSpc>
                <a:buFontTx/>
                <a:buChar char="•"/>
              </a:pPr>
              <a:r>
                <a:rPr lang="zh-CN" altLang="en-US" sz="1400" dirty="0">
                  <a:ea typeface="黑体" pitchFamily="49" charset="-122"/>
                </a:rPr>
                <a:t>社会回程车辆</a:t>
              </a:r>
            </a:p>
          </p:txBody>
        </p:sp>
        <p:sp>
          <p:nvSpPr>
            <p:cNvPr id="26636" name="Rectangle 12"/>
            <p:cNvSpPr>
              <a:spLocks noChangeArrowheads="1"/>
            </p:cNvSpPr>
            <p:nvPr/>
          </p:nvSpPr>
          <p:spPr bwMode="auto">
            <a:xfrm>
              <a:off x="5308600" y="4951413"/>
              <a:ext cx="2216150" cy="336550"/>
            </a:xfrm>
            <a:prstGeom prst="rect">
              <a:avLst/>
            </a:prstGeom>
            <a:noFill/>
            <a:ln w="9525" algn="ctr">
              <a:noFill/>
              <a:miter lim="800000"/>
              <a:headEnd/>
              <a:tailEnd/>
            </a:ln>
          </p:spPr>
          <p:txBody>
            <a:bodyPr wrap="none">
              <a:spAutoFit/>
            </a:bodyPr>
            <a:lstStyle/>
            <a:p>
              <a:pPr algn="ctr"/>
              <a:r>
                <a:rPr lang="zh-CN" altLang="en-US" sz="1600">
                  <a:latin typeface="黑体" pitchFamily="49" charset="-122"/>
                  <a:ea typeface="黑体" pitchFamily="49" charset="-122"/>
                </a:rPr>
                <a:t>商贸型配套服务业整合</a:t>
              </a:r>
            </a:p>
          </p:txBody>
        </p:sp>
        <p:sp>
          <p:nvSpPr>
            <p:cNvPr id="26637" name="Rectangle 14"/>
            <p:cNvSpPr>
              <a:spLocks noChangeArrowheads="1"/>
            </p:cNvSpPr>
            <p:nvPr/>
          </p:nvSpPr>
          <p:spPr bwMode="auto">
            <a:xfrm>
              <a:off x="1404938" y="3006725"/>
              <a:ext cx="1152525" cy="1368425"/>
            </a:xfrm>
            <a:prstGeom prst="rect">
              <a:avLst/>
            </a:prstGeom>
            <a:noFill/>
            <a:ln w="9525" algn="ctr">
              <a:noFill/>
              <a:miter lim="800000"/>
              <a:headEnd/>
              <a:tailEnd/>
            </a:ln>
          </p:spPr>
          <p:txBody>
            <a:bodyPr>
              <a:spAutoFit/>
            </a:bodyPr>
            <a:lstStyle/>
            <a:p>
              <a:pPr>
                <a:buFontTx/>
                <a:buChar char="•"/>
              </a:pPr>
              <a:r>
                <a:rPr lang="zh-CN" altLang="en-US" sz="1400">
                  <a:latin typeface="宋体" charset="-122"/>
                  <a:ea typeface="黑体" pitchFamily="49" charset="-122"/>
                </a:rPr>
                <a:t>政府</a:t>
              </a:r>
            </a:p>
            <a:p>
              <a:pPr lvl="1" indent="-277813">
                <a:buFontTx/>
                <a:buChar char="•"/>
              </a:pPr>
              <a:r>
                <a:rPr lang="zh-CN" altLang="en-US" sz="1400">
                  <a:latin typeface="宋体" charset="-122"/>
                  <a:ea typeface="黑体" pitchFamily="49" charset="-122"/>
                </a:rPr>
                <a:t>规划</a:t>
              </a:r>
            </a:p>
            <a:p>
              <a:pPr lvl="1" indent="-277813">
                <a:buFontTx/>
                <a:buChar char="•"/>
              </a:pPr>
              <a:r>
                <a:rPr lang="zh-CN" altLang="en-US" sz="1400">
                  <a:latin typeface="宋体" charset="-122"/>
                  <a:ea typeface="黑体" pitchFamily="49" charset="-122"/>
                </a:rPr>
                <a:t>土地</a:t>
              </a:r>
            </a:p>
            <a:p>
              <a:pPr lvl="1" indent="-277813">
                <a:buFontTx/>
                <a:buChar char="•"/>
              </a:pPr>
              <a:r>
                <a:rPr lang="zh-CN" altLang="en-US" sz="1400">
                  <a:latin typeface="宋体" charset="-122"/>
                  <a:ea typeface="黑体" pitchFamily="49" charset="-122"/>
                </a:rPr>
                <a:t>交通</a:t>
              </a:r>
            </a:p>
            <a:p>
              <a:pPr lvl="1" indent="-277813">
                <a:buFontTx/>
                <a:buChar char="•"/>
              </a:pPr>
              <a:r>
                <a:rPr lang="zh-CN" altLang="en-US" sz="1400">
                  <a:latin typeface="宋体" charset="-122"/>
                  <a:ea typeface="黑体" pitchFamily="49" charset="-122"/>
                </a:rPr>
                <a:t>政策</a:t>
              </a:r>
            </a:p>
            <a:p>
              <a:pPr lvl="1" indent="-277813">
                <a:buFontTx/>
                <a:buChar char="•"/>
              </a:pPr>
              <a:endParaRPr lang="en-US" altLang="zh-CN" sz="1400">
                <a:ea typeface="黑体" pitchFamily="49" charset="-122"/>
              </a:endParaRPr>
            </a:p>
          </p:txBody>
        </p:sp>
        <p:sp>
          <p:nvSpPr>
            <p:cNvPr id="26638" name="Rectangle 15"/>
            <p:cNvSpPr>
              <a:spLocks noChangeArrowheads="1"/>
            </p:cNvSpPr>
            <p:nvPr/>
          </p:nvSpPr>
          <p:spPr bwMode="auto">
            <a:xfrm>
              <a:off x="1259632" y="5389327"/>
              <a:ext cx="3384550" cy="1040285"/>
            </a:xfrm>
            <a:prstGeom prst="rect">
              <a:avLst/>
            </a:prstGeom>
            <a:noFill/>
            <a:ln w="9525" algn="ctr">
              <a:noFill/>
              <a:miter lim="800000"/>
              <a:headEnd/>
              <a:tailEnd/>
            </a:ln>
          </p:spPr>
          <p:txBody>
            <a:bodyPr anchor="ctr">
              <a:spAutoFit/>
            </a:bodyPr>
            <a:lstStyle/>
            <a:p>
              <a:pPr>
                <a:lnSpc>
                  <a:spcPct val="110000"/>
                </a:lnSpc>
                <a:buFontTx/>
                <a:buChar char="•"/>
              </a:pPr>
              <a:r>
                <a:rPr lang="zh-CN" altLang="en-US" sz="1400" dirty="0">
                  <a:latin typeface="宋体" charset="-122"/>
                  <a:ea typeface="黑体" pitchFamily="49" charset="-122"/>
                </a:rPr>
                <a:t>信息服务业（通信、网络、传媒等）</a:t>
              </a:r>
            </a:p>
            <a:p>
              <a:pPr>
                <a:lnSpc>
                  <a:spcPct val="110000"/>
                </a:lnSpc>
                <a:buFontTx/>
                <a:buChar char="•"/>
              </a:pPr>
              <a:r>
                <a:rPr lang="zh-CN" altLang="en-US" sz="1400" dirty="0">
                  <a:latin typeface="宋体" charset="-122"/>
                  <a:ea typeface="黑体" pitchFamily="49" charset="-122"/>
                </a:rPr>
                <a:t>金融服务业（银行、保险、租赁等）</a:t>
              </a:r>
            </a:p>
            <a:p>
              <a:pPr>
                <a:lnSpc>
                  <a:spcPct val="110000"/>
                </a:lnSpc>
                <a:buFontTx/>
                <a:buChar char="•"/>
              </a:pPr>
              <a:r>
                <a:rPr lang="zh-CN" altLang="en-US" sz="1400" dirty="0">
                  <a:latin typeface="宋体" charset="-122"/>
                  <a:ea typeface="黑体" pitchFamily="49" charset="-122"/>
                </a:rPr>
                <a:t>中介服务业（会计、审计、法律等）</a:t>
              </a:r>
            </a:p>
            <a:p>
              <a:pPr>
                <a:lnSpc>
                  <a:spcPct val="110000"/>
                </a:lnSpc>
                <a:buFontTx/>
                <a:buChar char="•"/>
              </a:pPr>
              <a:r>
                <a:rPr lang="zh-CN" altLang="en-US" sz="1400" dirty="0">
                  <a:latin typeface="宋体" charset="-122"/>
                  <a:ea typeface="黑体" pitchFamily="49" charset="-122"/>
                </a:rPr>
                <a:t>新型服务业（培训、展览</a:t>
              </a:r>
              <a:r>
                <a:rPr lang="zh-CN" altLang="en-US" sz="1400" dirty="0" smtClean="0">
                  <a:latin typeface="宋体" charset="-122"/>
                  <a:ea typeface="黑体" pitchFamily="49" charset="-122"/>
                </a:rPr>
                <a:t>、总部商务</a:t>
              </a:r>
              <a:r>
                <a:rPr lang="zh-CN" altLang="en-US" sz="1400" dirty="0">
                  <a:latin typeface="宋体" charset="-122"/>
                  <a:ea typeface="黑体" pitchFamily="49" charset="-122"/>
                </a:rPr>
                <a:t>等） </a:t>
              </a:r>
            </a:p>
          </p:txBody>
        </p:sp>
        <p:sp>
          <p:nvSpPr>
            <p:cNvPr id="26639" name="Rectangle 16"/>
            <p:cNvSpPr>
              <a:spLocks noChangeArrowheads="1"/>
            </p:cNvSpPr>
            <p:nvPr/>
          </p:nvSpPr>
          <p:spPr bwMode="auto">
            <a:xfrm>
              <a:off x="1331913" y="4929188"/>
              <a:ext cx="1809750" cy="336550"/>
            </a:xfrm>
            <a:prstGeom prst="rect">
              <a:avLst/>
            </a:prstGeom>
            <a:noFill/>
            <a:ln w="9525" algn="ctr">
              <a:noFill/>
              <a:miter lim="800000"/>
              <a:headEnd/>
              <a:tailEnd/>
            </a:ln>
          </p:spPr>
          <p:txBody>
            <a:bodyPr wrap="none">
              <a:spAutoFit/>
            </a:bodyPr>
            <a:lstStyle/>
            <a:p>
              <a:pPr algn="ctr"/>
              <a:r>
                <a:rPr lang="zh-CN" altLang="en-US" sz="1600">
                  <a:latin typeface="黑体" pitchFamily="49" charset="-122"/>
                  <a:ea typeface="黑体" pitchFamily="49" charset="-122"/>
                </a:rPr>
                <a:t>知识型服务业整合</a:t>
              </a:r>
            </a:p>
          </p:txBody>
        </p:sp>
        <p:sp>
          <p:nvSpPr>
            <p:cNvPr id="26640" name="Rectangle 17"/>
            <p:cNvSpPr>
              <a:spLocks noChangeArrowheads="1"/>
            </p:cNvSpPr>
            <p:nvPr/>
          </p:nvSpPr>
          <p:spPr bwMode="auto">
            <a:xfrm>
              <a:off x="4932363" y="5360988"/>
              <a:ext cx="1263650" cy="1155700"/>
            </a:xfrm>
            <a:prstGeom prst="rect">
              <a:avLst/>
            </a:prstGeom>
            <a:noFill/>
            <a:ln w="9525" algn="ctr">
              <a:noFill/>
              <a:miter lim="800000"/>
              <a:headEnd/>
              <a:tailEnd/>
            </a:ln>
          </p:spPr>
          <p:txBody>
            <a:bodyPr wrap="none">
              <a:spAutoFit/>
            </a:bodyPr>
            <a:lstStyle/>
            <a:p>
              <a:pPr lvl="1">
                <a:buFontTx/>
                <a:buChar char="•"/>
              </a:pPr>
              <a:r>
                <a:rPr lang="zh-CN" altLang="en-US" sz="1400">
                  <a:ea typeface="黑体" pitchFamily="49" charset="-122"/>
                </a:rPr>
                <a:t>旅店业</a:t>
              </a:r>
            </a:p>
            <a:p>
              <a:pPr lvl="1">
                <a:buFontTx/>
                <a:buChar char="•"/>
              </a:pPr>
              <a:r>
                <a:rPr lang="zh-CN" altLang="en-US" sz="1400">
                  <a:ea typeface="黑体" pitchFamily="49" charset="-122"/>
                </a:rPr>
                <a:t>维修业</a:t>
              </a:r>
            </a:p>
            <a:p>
              <a:pPr lvl="1">
                <a:buFontTx/>
                <a:buChar char="•"/>
              </a:pPr>
              <a:r>
                <a:rPr lang="zh-CN" altLang="en-US" sz="1400">
                  <a:ea typeface="黑体" pitchFamily="49" charset="-122"/>
                </a:rPr>
                <a:t>餐饮业</a:t>
              </a:r>
            </a:p>
            <a:p>
              <a:pPr lvl="1">
                <a:buFontTx/>
                <a:buChar char="•"/>
              </a:pPr>
              <a:r>
                <a:rPr lang="zh-CN" altLang="en-US" sz="1400">
                  <a:ea typeface="黑体" pitchFamily="49" charset="-122"/>
                </a:rPr>
                <a:t>百货业</a:t>
              </a:r>
            </a:p>
            <a:p>
              <a:pPr lvl="1">
                <a:buFontTx/>
                <a:buChar char="•"/>
              </a:pPr>
              <a:r>
                <a:rPr lang="zh-CN" altLang="en-US" sz="1400">
                  <a:ea typeface="黑体" pitchFamily="49" charset="-122"/>
                </a:rPr>
                <a:t>娱乐业</a:t>
              </a:r>
            </a:p>
          </p:txBody>
        </p:sp>
        <p:sp>
          <p:nvSpPr>
            <p:cNvPr id="26641" name="Rectangle 19"/>
            <p:cNvSpPr>
              <a:spLocks noChangeArrowheads="1"/>
            </p:cNvSpPr>
            <p:nvPr/>
          </p:nvSpPr>
          <p:spPr bwMode="auto">
            <a:xfrm>
              <a:off x="6084888" y="5360988"/>
              <a:ext cx="1279517" cy="738664"/>
            </a:xfrm>
            <a:prstGeom prst="rect">
              <a:avLst/>
            </a:prstGeom>
            <a:noFill/>
            <a:ln w="9525" algn="ctr">
              <a:noFill/>
              <a:miter lim="800000"/>
              <a:headEnd/>
              <a:tailEnd/>
            </a:ln>
          </p:spPr>
          <p:txBody>
            <a:bodyPr wrap="none">
              <a:spAutoFit/>
            </a:bodyPr>
            <a:lstStyle/>
            <a:p>
              <a:pPr lvl="1">
                <a:buFontTx/>
                <a:buChar char="•"/>
              </a:pPr>
              <a:r>
                <a:rPr lang="zh-CN" altLang="en-US" sz="1400" dirty="0">
                  <a:ea typeface="黑体" pitchFamily="49" charset="-122"/>
                </a:rPr>
                <a:t>汽车业</a:t>
              </a:r>
            </a:p>
            <a:p>
              <a:pPr lvl="1">
                <a:buFontTx/>
                <a:buChar char="•"/>
              </a:pPr>
              <a:r>
                <a:rPr lang="zh-CN" altLang="en-US" sz="1400" dirty="0">
                  <a:ea typeface="黑体" pitchFamily="49" charset="-122"/>
                </a:rPr>
                <a:t>配件业</a:t>
              </a:r>
            </a:p>
            <a:p>
              <a:pPr lvl="1">
                <a:buFontTx/>
                <a:buChar char="•"/>
              </a:pPr>
              <a:r>
                <a:rPr lang="zh-CN" altLang="en-US" sz="1400" dirty="0">
                  <a:ea typeface="黑体" pitchFamily="49" charset="-122"/>
                </a:rPr>
                <a:t>石化</a:t>
              </a:r>
              <a:r>
                <a:rPr lang="zh-CN" altLang="en-US" sz="1400" dirty="0" smtClean="0">
                  <a:ea typeface="黑体" pitchFamily="49" charset="-122"/>
                </a:rPr>
                <a:t>业</a:t>
              </a:r>
              <a:endParaRPr lang="en-US" altLang="zh-CN" sz="1400" dirty="0" smtClean="0">
                <a:ea typeface="黑体" pitchFamily="49" charset="-122"/>
              </a:endParaRPr>
            </a:p>
          </p:txBody>
        </p:sp>
        <p:sp>
          <p:nvSpPr>
            <p:cNvPr id="26642" name="Rectangle 21"/>
            <p:cNvSpPr>
              <a:spLocks noChangeArrowheads="1"/>
            </p:cNvSpPr>
            <p:nvPr/>
          </p:nvSpPr>
          <p:spPr bwMode="auto">
            <a:xfrm>
              <a:off x="2555875" y="3221038"/>
              <a:ext cx="1079500" cy="942975"/>
            </a:xfrm>
            <a:prstGeom prst="rect">
              <a:avLst/>
            </a:prstGeom>
            <a:noFill/>
            <a:ln w="9525" algn="ctr">
              <a:noFill/>
              <a:miter lim="800000"/>
              <a:headEnd/>
              <a:tailEnd/>
            </a:ln>
          </p:spPr>
          <p:txBody>
            <a:bodyPr>
              <a:spAutoFit/>
            </a:bodyPr>
            <a:lstStyle/>
            <a:p>
              <a:pPr lvl="1" indent="-277813">
                <a:buFontTx/>
                <a:buChar char="•"/>
              </a:pPr>
              <a:r>
                <a:rPr lang="zh-CN" altLang="en-US" sz="1400">
                  <a:latin typeface="宋体" charset="-122"/>
                  <a:ea typeface="黑体" pitchFamily="49" charset="-122"/>
                </a:rPr>
                <a:t>税务</a:t>
              </a:r>
            </a:p>
            <a:p>
              <a:pPr lvl="1" indent="-277813">
                <a:buFontTx/>
                <a:buChar char="•"/>
              </a:pPr>
              <a:r>
                <a:rPr lang="zh-CN" altLang="en-US" sz="1400">
                  <a:latin typeface="宋体" charset="-122"/>
                  <a:ea typeface="黑体" pitchFamily="49" charset="-122"/>
                </a:rPr>
                <a:t>公安</a:t>
              </a:r>
            </a:p>
            <a:p>
              <a:pPr lvl="1" indent="-277813">
                <a:buFontTx/>
                <a:buChar char="•"/>
              </a:pPr>
              <a:r>
                <a:rPr lang="zh-CN" altLang="en-US" sz="1400">
                  <a:latin typeface="宋体" charset="-122"/>
                  <a:ea typeface="黑体" pitchFamily="49" charset="-122"/>
                </a:rPr>
                <a:t>运管</a:t>
              </a:r>
            </a:p>
            <a:p>
              <a:pPr lvl="1" indent="-277813">
                <a:buFontTx/>
                <a:buChar char="•"/>
              </a:pPr>
              <a:r>
                <a:rPr lang="zh-CN" altLang="en-US" sz="1400">
                  <a:latin typeface="宋体" charset="-122"/>
                  <a:ea typeface="黑体" pitchFamily="49" charset="-122"/>
                </a:rPr>
                <a:t>工商</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pPr>
              <a:defRPr/>
            </a:pPr>
            <a:fld id="{14FFC3A6-5657-44ED-96A8-3B107B26E88F}" type="slidenum">
              <a:rPr lang="en-US" altLang="zh-CN" smtClean="0"/>
              <a:pPr>
                <a:defRPr/>
              </a:pPr>
              <a:t>11</a:t>
            </a:fld>
            <a:endParaRPr lang="en-US" altLang="zh-CN"/>
          </a:p>
        </p:txBody>
      </p:sp>
      <p:sp>
        <p:nvSpPr>
          <p:cNvPr id="5" name="标题 1"/>
          <p:cNvSpPr txBox="1">
            <a:spLocks/>
          </p:cNvSpPr>
          <p:nvPr/>
        </p:nvSpPr>
        <p:spPr bwMode="auto">
          <a:xfrm>
            <a:off x="539750" y="1600200"/>
            <a:ext cx="7686675" cy="358775"/>
          </a:xfrm>
          <a:prstGeom prst="rect">
            <a:avLst/>
          </a:prstGeom>
          <a:noFill/>
          <a:ln w="9525">
            <a:noFill/>
            <a:miter lim="800000"/>
            <a:headEnd/>
            <a:tailEnd/>
          </a:ln>
        </p:spPr>
        <p:txBody>
          <a:bodyPr bIns="46800" anchor="ctr"/>
          <a:lstStyle/>
          <a:p>
            <a:pPr eaLnBrk="0" hangingPunct="0">
              <a:defRPr/>
            </a:pPr>
            <a:r>
              <a:rPr kumimoji="0" lang="zh-CN" altLang="en-US" sz="3200" b="1" kern="0" dirty="0" smtClean="0">
                <a:solidFill>
                  <a:srgbClr val="CC0000"/>
                </a:solidFill>
                <a:latin typeface="微软雅黑" pitchFamily="34" charset="-122"/>
                <a:ea typeface="微软雅黑" pitchFamily="34" charset="-122"/>
                <a:cs typeface="+mj-cs"/>
                <a:sym typeface="Trebuchet MS" pitchFamily="34" charset="0"/>
              </a:rPr>
              <a:t>第三部分</a:t>
            </a:r>
            <a:endParaRPr kumimoji="0" lang="zh-CN" altLang="en-US" sz="3200" b="1" kern="0" dirty="0">
              <a:solidFill>
                <a:srgbClr val="CC0000"/>
              </a:solidFill>
              <a:latin typeface="微软雅黑" pitchFamily="34" charset="-122"/>
              <a:ea typeface="微软雅黑" pitchFamily="34" charset="-122"/>
              <a:cs typeface="+mj-cs"/>
              <a:sym typeface="Trebuchet MS" pitchFamily="34" charset="0"/>
            </a:endParaRPr>
          </a:p>
        </p:txBody>
      </p:sp>
      <p:sp>
        <p:nvSpPr>
          <p:cNvPr id="17411" name="Line 4"/>
          <p:cNvSpPr>
            <a:spLocks noChangeShapeType="1"/>
          </p:cNvSpPr>
          <p:nvPr/>
        </p:nvSpPr>
        <p:spPr bwMode="auto">
          <a:xfrm>
            <a:off x="395288" y="2103438"/>
            <a:ext cx="8496300" cy="0"/>
          </a:xfrm>
          <a:prstGeom prst="line">
            <a:avLst/>
          </a:prstGeom>
          <a:noFill/>
          <a:ln w="9525">
            <a:solidFill>
              <a:srgbClr val="366B7E"/>
            </a:solidFill>
            <a:round/>
            <a:headEnd/>
            <a:tailEnd/>
          </a:ln>
          <a:effectLst>
            <a:prstShdw prst="shdw17" dist="17961" dir="2700000">
              <a:srgbClr val="20404C"/>
            </a:prstShdw>
          </a:effectLst>
        </p:spPr>
        <p:txBody>
          <a:bodyPr/>
          <a:lstStyle/>
          <a:p>
            <a:endParaRPr lang="zh-CN" altLang="en-US"/>
          </a:p>
        </p:txBody>
      </p:sp>
      <p:sp>
        <p:nvSpPr>
          <p:cNvPr id="17412" name="Rectangle 2"/>
          <p:cNvSpPr>
            <a:spLocks noChangeArrowheads="1"/>
          </p:cNvSpPr>
          <p:nvPr/>
        </p:nvSpPr>
        <p:spPr bwMode="auto">
          <a:xfrm>
            <a:off x="3347865" y="3789363"/>
            <a:ext cx="4896024" cy="533400"/>
          </a:xfrm>
          <a:prstGeom prst="rect">
            <a:avLst/>
          </a:prstGeom>
          <a:noFill/>
          <a:ln w="9525">
            <a:noFill/>
            <a:miter lim="800000"/>
            <a:headEnd/>
            <a:tailEnd/>
          </a:ln>
        </p:spPr>
        <p:txBody>
          <a:bodyPr bIns="46800" anchor="ctr"/>
          <a:lstStyle/>
          <a:p>
            <a:pPr algn="ctr"/>
            <a:r>
              <a:rPr lang="zh-CN" altLang="en-US" sz="2800" b="1" dirty="0" smtClean="0">
                <a:solidFill>
                  <a:srgbClr val="CC0000"/>
                </a:solidFill>
                <a:latin typeface="黑体" pitchFamily="49" charset="-122"/>
                <a:ea typeface="微软雅黑" pitchFamily="34" charset="-122"/>
              </a:rPr>
              <a:t>物流园区规划实施的关键环节</a:t>
            </a:r>
            <a:endParaRPr lang="zh-CN" altLang="en-US" sz="2800" b="1" dirty="0">
              <a:solidFill>
                <a:srgbClr val="CC0000"/>
              </a:solidFill>
              <a:latin typeface="黑体" pitchFamily="49" charset="-122"/>
              <a:ea typeface="微软雅黑"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4A63E1E-B27F-43DD-8F9B-ACA2203A607C}" type="slidenum">
              <a:rPr lang="en-US" altLang="zh-CN" smtClean="0"/>
              <a:pPr>
                <a:defRPr/>
              </a:pPr>
              <a:t>12</a:t>
            </a:fld>
            <a:endParaRPr lang="en-US" altLang="zh-CN"/>
          </a:p>
        </p:txBody>
      </p:sp>
      <p:sp>
        <p:nvSpPr>
          <p:cNvPr id="27650" name="Rectangle 2"/>
          <p:cNvSpPr>
            <a:spLocks noChangeArrowheads="1"/>
          </p:cNvSpPr>
          <p:nvPr/>
        </p:nvSpPr>
        <p:spPr bwMode="auto">
          <a:xfrm>
            <a:off x="467544" y="620688"/>
            <a:ext cx="7129463" cy="603250"/>
          </a:xfrm>
          <a:prstGeom prst="rect">
            <a:avLst/>
          </a:prstGeom>
          <a:noFill/>
          <a:ln w="9525">
            <a:noFill/>
            <a:miter lim="800000"/>
            <a:headEnd/>
            <a:tailEnd/>
          </a:ln>
        </p:spPr>
        <p:txBody>
          <a:bodyPr/>
          <a:lstStyle/>
          <a:p>
            <a:pPr>
              <a:lnSpc>
                <a:spcPct val="140000"/>
              </a:lnSpc>
            </a:pPr>
            <a:r>
              <a:rPr lang="zh-CN" altLang="en-US" sz="2800" b="1" dirty="0" smtClean="0">
                <a:solidFill>
                  <a:srgbClr val="CC0000"/>
                </a:solidFill>
                <a:latin typeface="微软雅黑" pitchFamily="34" charset="-122"/>
                <a:ea typeface="微软雅黑" pitchFamily="34" charset="-122"/>
                <a:sym typeface="微软雅黑" pitchFamily="34" charset="-122"/>
              </a:rPr>
              <a:t>投资运营主体需关注</a:t>
            </a:r>
            <a:r>
              <a:rPr lang="zh-CN" altLang="en-US" sz="2800" b="1" dirty="0">
                <a:solidFill>
                  <a:srgbClr val="CC0000"/>
                </a:solidFill>
                <a:latin typeface="微软雅黑" pitchFamily="34" charset="-122"/>
                <a:ea typeface="微软雅黑" pitchFamily="34" charset="-122"/>
                <a:sym typeface="微软雅黑" pitchFamily="34" charset="-122"/>
              </a:rPr>
              <a:t>项目</a:t>
            </a:r>
            <a:r>
              <a:rPr lang="zh-CN" altLang="en-US" sz="2800" b="1" dirty="0" smtClean="0">
                <a:solidFill>
                  <a:srgbClr val="CC0000"/>
                </a:solidFill>
                <a:latin typeface="微软雅黑" pitchFamily="34" charset="-122"/>
                <a:ea typeface="微软雅黑" pitchFamily="34" charset="-122"/>
                <a:sym typeface="微软雅黑" pitchFamily="34" charset="-122"/>
              </a:rPr>
              <a:t>运作的全</a:t>
            </a:r>
            <a:r>
              <a:rPr lang="zh-CN" altLang="en-US" sz="2800" b="1" dirty="0">
                <a:solidFill>
                  <a:srgbClr val="CC0000"/>
                </a:solidFill>
                <a:latin typeface="微软雅黑" pitchFamily="34" charset="-122"/>
                <a:ea typeface="微软雅黑" pitchFamily="34" charset="-122"/>
                <a:sym typeface="微软雅黑" pitchFamily="34" charset="-122"/>
              </a:rPr>
              <a:t>流程</a:t>
            </a:r>
            <a:endParaRPr lang="zh-CN" altLang="en-US" sz="1800" dirty="0">
              <a:solidFill>
                <a:srgbClr val="000000"/>
              </a:solidFill>
              <a:latin typeface="Arial" charset="0"/>
              <a:ea typeface="黑体" pitchFamily="49" charset="-122"/>
              <a:sym typeface="Arial" charset="0"/>
            </a:endParaRPr>
          </a:p>
        </p:txBody>
      </p:sp>
      <p:sp>
        <p:nvSpPr>
          <p:cNvPr id="27651" name="Line 17"/>
          <p:cNvSpPr>
            <a:spLocks noChangeShapeType="1"/>
          </p:cNvSpPr>
          <p:nvPr/>
        </p:nvSpPr>
        <p:spPr bwMode="auto">
          <a:xfrm>
            <a:off x="398463" y="1270000"/>
            <a:ext cx="7848600" cy="0"/>
          </a:xfrm>
          <a:prstGeom prst="line">
            <a:avLst/>
          </a:prstGeom>
          <a:noFill/>
          <a:ln w="9525">
            <a:solidFill>
              <a:srgbClr val="808080"/>
            </a:solidFill>
            <a:round/>
            <a:headEnd/>
            <a:tailEnd/>
          </a:ln>
        </p:spPr>
        <p:txBody>
          <a:bodyPr/>
          <a:lstStyle/>
          <a:p>
            <a:endParaRPr lang="zh-CN" altLang="en-US"/>
          </a:p>
        </p:txBody>
      </p:sp>
      <p:sp>
        <p:nvSpPr>
          <p:cNvPr id="27652" name="Rectangle 51"/>
          <p:cNvSpPr>
            <a:spLocks noChangeArrowheads="1"/>
          </p:cNvSpPr>
          <p:nvPr/>
        </p:nvSpPr>
        <p:spPr bwMode="auto">
          <a:xfrm>
            <a:off x="395288" y="1270000"/>
            <a:ext cx="215900" cy="71438"/>
          </a:xfrm>
          <a:prstGeom prst="rect">
            <a:avLst/>
          </a:prstGeom>
          <a:solidFill>
            <a:srgbClr val="CC0000"/>
          </a:solidFill>
          <a:ln w="9525">
            <a:noFill/>
            <a:miter lim="800000"/>
            <a:headEnd/>
            <a:tailEnd/>
          </a:ln>
        </p:spPr>
        <p:txBody>
          <a:bodyPr wrap="none" anchor="ctr"/>
          <a:lstStyle/>
          <a:p>
            <a:pPr algn="ctr"/>
            <a:endParaRPr lang="zh-CN" altLang="zh-CN" sz="1800" i="1">
              <a:solidFill>
                <a:srgbClr val="EB6112"/>
              </a:solidFill>
              <a:latin typeface="Arial" charset="0"/>
              <a:ea typeface="华文细黑" pitchFamily="2" charset="-122"/>
              <a:sym typeface="Arial" charset="0"/>
            </a:endParaRPr>
          </a:p>
        </p:txBody>
      </p:sp>
      <p:sp>
        <p:nvSpPr>
          <p:cNvPr id="27653" name="Rectangle 3"/>
          <p:cNvSpPr>
            <a:spLocks noChangeArrowheads="1"/>
          </p:cNvSpPr>
          <p:nvPr/>
        </p:nvSpPr>
        <p:spPr bwMode="auto">
          <a:xfrm>
            <a:off x="395536" y="1412776"/>
            <a:ext cx="7704856" cy="830997"/>
          </a:xfrm>
          <a:prstGeom prst="rect">
            <a:avLst/>
          </a:prstGeom>
          <a:noFill/>
          <a:ln w="9525">
            <a:noFill/>
            <a:miter lim="800000"/>
            <a:headEnd/>
            <a:tailEnd/>
          </a:ln>
        </p:spPr>
        <p:txBody>
          <a:bodyPr wrap="square">
            <a:spAutoFit/>
          </a:bodyPr>
          <a:lstStyle/>
          <a:p>
            <a:pPr marL="342900" indent="-342900">
              <a:lnSpc>
                <a:spcPct val="150000"/>
              </a:lnSpc>
              <a:buClr>
                <a:schemeClr val="bg2"/>
              </a:buClr>
              <a:buSzPct val="75000"/>
              <a:buFont typeface="Wingdings" pitchFamily="2" charset="2"/>
              <a:buChar char="n"/>
            </a:pPr>
            <a:r>
              <a:rPr lang="zh-CN" altLang="en-US" sz="1600" dirty="0">
                <a:latin typeface="微软雅黑" pitchFamily="34" charset="-122"/>
                <a:ea typeface="微软雅黑" pitchFamily="34" charset="-122"/>
              </a:rPr>
              <a:t>基于</a:t>
            </a:r>
            <a:r>
              <a:rPr lang="zh-CN" altLang="zh-CN" sz="1600" dirty="0">
                <a:latin typeface="微软雅黑" pitchFamily="34" charset="-122"/>
                <a:ea typeface="微软雅黑" pitchFamily="34" charset="-122"/>
              </a:rPr>
              <a:t>物流</a:t>
            </a:r>
            <a:r>
              <a:rPr lang="zh-CN" altLang="en-US" sz="1600" dirty="0">
                <a:latin typeface="微软雅黑" pitchFamily="34" charset="-122"/>
                <a:ea typeface="微软雅黑" pitchFamily="34" charset="-122"/>
              </a:rPr>
              <a:t>园区运作流程，对流程每个环节进行科学设计，确保园区项目落地，实现成功运营。</a:t>
            </a:r>
            <a:endParaRPr lang="en-US" altLang="zh-CN" sz="1600" dirty="0">
              <a:solidFill>
                <a:srgbClr val="000000"/>
              </a:solidFill>
              <a:latin typeface="微软雅黑" pitchFamily="34" charset="-122"/>
              <a:ea typeface="微软雅黑" pitchFamily="34" charset="-122"/>
              <a:sym typeface="微软雅黑" pitchFamily="34" charset="-122"/>
            </a:endParaRPr>
          </a:p>
        </p:txBody>
      </p:sp>
      <p:sp>
        <p:nvSpPr>
          <p:cNvPr id="27655" name="Freeform 3"/>
          <p:cNvSpPr>
            <a:spLocks/>
          </p:cNvSpPr>
          <p:nvPr/>
        </p:nvSpPr>
        <p:spPr bwMode="auto">
          <a:xfrm>
            <a:off x="6059488" y="2560786"/>
            <a:ext cx="1392237" cy="215900"/>
          </a:xfrm>
          <a:custGeom>
            <a:avLst/>
            <a:gdLst>
              <a:gd name="T0" fmla="*/ 0 w 3715"/>
              <a:gd name="T1" fmla="*/ 0 h 1752"/>
              <a:gd name="T2" fmla="*/ 3033 w 3715"/>
              <a:gd name="T3" fmla="*/ 0 h 1752"/>
              <a:gd name="T4" fmla="*/ 3715 w 3715"/>
              <a:gd name="T5" fmla="*/ 877 h 1752"/>
              <a:gd name="T6" fmla="*/ 3033 w 3715"/>
              <a:gd name="T7" fmla="*/ 1752 h 1752"/>
              <a:gd name="T8" fmla="*/ 0 60000 65536"/>
              <a:gd name="T9" fmla="*/ 0 60000 65536"/>
              <a:gd name="T10" fmla="*/ 0 60000 65536"/>
              <a:gd name="T11" fmla="*/ 0 60000 65536"/>
              <a:gd name="T12" fmla="*/ 0 w 3715"/>
              <a:gd name="T13" fmla="*/ 0 h 1752"/>
              <a:gd name="T14" fmla="*/ 3715 w 3715"/>
              <a:gd name="T15" fmla="*/ 1752 h 1752"/>
            </a:gdLst>
            <a:ahLst/>
            <a:cxnLst>
              <a:cxn ang="T8">
                <a:pos x="T0" y="T1"/>
              </a:cxn>
              <a:cxn ang="T9">
                <a:pos x="T2" y="T3"/>
              </a:cxn>
              <a:cxn ang="T10">
                <a:pos x="T4" y="T5"/>
              </a:cxn>
              <a:cxn ang="T11">
                <a:pos x="T6" y="T7"/>
              </a:cxn>
            </a:cxnLst>
            <a:rect l="T12" t="T13" r="T14" b="T15"/>
            <a:pathLst>
              <a:path w="3715" h="1752">
                <a:moveTo>
                  <a:pt x="0" y="0"/>
                </a:moveTo>
                <a:lnTo>
                  <a:pt x="3033" y="0"/>
                </a:lnTo>
                <a:lnTo>
                  <a:pt x="3715" y="877"/>
                </a:lnTo>
                <a:lnTo>
                  <a:pt x="3033" y="1752"/>
                </a:lnTo>
              </a:path>
            </a:pathLst>
          </a:custGeom>
          <a:noFill/>
          <a:ln w="22225" cap="flat" cmpd="sng">
            <a:solidFill>
              <a:srgbClr val="336699"/>
            </a:solidFill>
            <a:prstDash val="solid"/>
            <a:round/>
            <a:headEnd/>
            <a:tailEnd/>
          </a:ln>
        </p:spPr>
        <p:txBody>
          <a:bodyPr lIns="0" tIns="0" rIns="0" bIns="0" anchor="ctr">
            <a:spAutoFit/>
          </a:bodyPr>
          <a:lstStyle/>
          <a:p>
            <a:endParaRPr lang="zh-CN" altLang="en-US"/>
          </a:p>
        </p:txBody>
      </p:sp>
      <p:sp>
        <p:nvSpPr>
          <p:cNvPr id="27656" name="Freeform 4"/>
          <p:cNvSpPr>
            <a:spLocks/>
          </p:cNvSpPr>
          <p:nvPr/>
        </p:nvSpPr>
        <p:spPr bwMode="auto">
          <a:xfrm>
            <a:off x="4548188" y="2560786"/>
            <a:ext cx="1392237" cy="215900"/>
          </a:xfrm>
          <a:custGeom>
            <a:avLst/>
            <a:gdLst>
              <a:gd name="T0" fmla="*/ 0 w 3715"/>
              <a:gd name="T1" fmla="*/ 0 h 1752"/>
              <a:gd name="T2" fmla="*/ 3033 w 3715"/>
              <a:gd name="T3" fmla="*/ 0 h 1752"/>
              <a:gd name="T4" fmla="*/ 3715 w 3715"/>
              <a:gd name="T5" fmla="*/ 877 h 1752"/>
              <a:gd name="T6" fmla="*/ 3033 w 3715"/>
              <a:gd name="T7" fmla="*/ 1752 h 1752"/>
              <a:gd name="T8" fmla="*/ 0 60000 65536"/>
              <a:gd name="T9" fmla="*/ 0 60000 65536"/>
              <a:gd name="T10" fmla="*/ 0 60000 65536"/>
              <a:gd name="T11" fmla="*/ 0 60000 65536"/>
              <a:gd name="T12" fmla="*/ 0 w 3715"/>
              <a:gd name="T13" fmla="*/ 0 h 1752"/>
              <a:gd name="T14" fmla="*/ 3715 w 3715"/>
              <a:gd name="T15" fmla="*/ 1752 h 1752"/>
            </a:gdLst>
            <a:ahLst/>
            <a:cxnLst>
              <a:cxn ang="T8">
                <a:pos x="T0" y="T1"/>
              </a:cxn>
              <a:cxn ang="T9">
                <a:pos x="T2" y="T3"/>
              </a:cxn>
              <a:cxn ang="T10">
                <a:pos x="T4" y="T5"/>
              </a:cxn>
              <a:cxn ang="T11">
                <a:pos x="T6" y="T7"/>
              </a:cxn>
            </a:cxnLst>
            <a:rect l="T12" t="T13" r="T14" b="T15"/>
            <a:pathLst>
              <a:path w="3715" h="1752">
                <a:moveTo>
                  <a:pt x="0" y="0"/>
                </a:moveTo>
                <a:lnTo>
                  <a:pt x="3033" y="0"/>
                </a:lnTo>
                <a:lnTo>
                  <a:pt x="3715" y="877"/>
                </a:lnTo>
                <a:lnTo>
                  <a:pt x="3033" y="1752"/>
                </a:lnTo>
              </a:path>
            </a:pathLst>
          </a:custGeom>
          <a:noFill/>
          <a:ln w="22225" cap="flat" cmpd="sng">
            <a:solidFill>
              <a:srgbClr val="336699"/>
            </a:solidFill>
            <a:prstDash val="solid"/>
            <a:round/>
            <a:headEnd/>
            <a:tailEnd/>
          </a:ln>
        </p:spPr>
        <p:txBody>
          <a:bodyPr lIns="0" tIns="0" rIns="0" bIns="0" anchor="ctr">
            <a:spAutoFit/>
          </a:bodyPr>
          <a:lstStyle/>
          <a:p>
            <a:endParaRPr lang="zh-CN" altLang="en-US"/>
          </a:p>
        </p:txBody>
      </p:sp>
      <p:sp>
        <p:nvSpPr>
          <p:cNvPr id="27657" name="Freeform 6"/>
          <p:cNvSpPr>
            <a:spLocks/>
          </p:cNvSpPr>
          <p:nvPr/>
        </p:nvSpPr>
        <p:spPr bwMode="auto">
          <a:xfrm>
            <a:off x="2963863" y="2560786"/>
            <a:ext cx="1392237" cy="215900"/>
          </a:xfrm>
          <a:custGeom>
            <a:avLst/>
            <a:gdLst>
              <a:gd name="T0" fmla="*/ 0 w 3715"/>
              <a:gd name="T1" fmla="*/ 0 h 1752"/>
              <a:gd name="T2" fmla="*/ 3033 w 3715"/>
              <a:gd name="T3" fmla="*/ 0 h 1752"/>
              <a:gd name="T4" fmla="*/ 3715 w 3715"/>
              <a:gd name="T5" fmla="*/ 877 h 1752"/>
              <a:gd name="T6" fmla="*/ 3033 w 3715"/>
              <a:gd name="T7" fmla="*/ 1752 h 1752"/>
              <a:gd name="T8" fmla="*/ 0 60000 65536"/>
              <a:gd name="T9" fmla="*/ 0 60000 65536"/>
              <a:gd name="T10" fmla="*/ 0 60000 65536"/>
              <a:gd name="T11" fmla="*/ 0 60000 65536"/>
              <a:gd name="T12" fmla="*/ 0 w 3715"/>
              <a:gd name="T13" fmla="*/ 0 h 1752"/>
              <a:gd name="T14" fmla="*/ 3715 w 3715"/>
              <a:gd name="T15" fmla="*/ 1752 h 1752"/>
            </a:gdLst>
            <a:ahLst/>
            <a:cxnLst>
              <a:cxn ang="T8">
                <a:pos x="T0" y="T1"/>
              </a:cxn>
              <a:cxn ang="T9">
                <a:pos x="T2" y="T3"/>
              </a:cxn>
              <a:cxn ang="T10">
                <a:pos x="T4" y="T5"/>
              </a:cxn>
              <a:cxn ang="T11">
                <a:pos x="T6" y="T7"/>
              </a:cxn>
            </a:cxnLst>
            <a:rect l="T12" t="T13" r="T14" b="T15"/>
            <a:pathLst>
              <a:path w="3715" h="1752">
                <a:moveTo>
                  <a:pt x="0" y="0"/>
                </a:moveTo>
                <a:lnTo>
                  <a:pt x="3033" y="0"/>
                </a:lnTo>
                <a:lnTo>
                  <a:pt x="3715" y="877"/>
                </a:lnTo>
                <a:lnTo>
                  <a:pt x="3033" y="1752"/>
                </a:lnTo>
              </a:path>
            </a:pathLst>
          </a:custGeom>
          <a:noFill/>
          <a:ln w="22225" cap="flat" cmpd="sng">
            <a:solidFill>
              <a:srgbClr val="336699"/>
            </a:solidFill>
            <a:prstDash val="solid"/>
            <a:round/>
            <a:headEnd/>
            <a:tailEnd/>
          </a:ln>
        </p:spPr>
        <p:txBody>
          <a:bodyPr lIns="0" tIns="0" rIns="0" bIns="0" anchor="ctr">
            <a:spAutoFit/>
          </a:bodyPr>
          <a:lstStyle/>
          <a:p>
            <a:endParaRPr lang="zh-CN" altLang="en-US"/>
          </a:p>
        </p:txBody>
      </p:sp>
      <p:sp>
        <p:nvSpPr>
          <p:cNvPr id="27658" name="Freeform 7"/>
          <p:cNvSpPr>
            <a:spLocks/>
          </p:cNvSpPr>
          <p:nvPr/>
        </p:nvSpPr>
        <p:spPr bwMode="auto">
          <a:xfrm>
            <a:off x="1422400" y="2560786"/>
            <a:ext cx="1392238" cy="215900"/>
          </a:xfrm>
          <a:custGeom>
            <a:avLst/>
            <a:gdLst>
              <a:gd name="T0" fmla="*/ 0 w 3715"/>
              <a:gd name="T1" fmla="*/ 0 h 1752"/>
              <a:gd name="T2" fmla="*/ 3033 w 3715"/>
              <a:gd name="T3" fmla="*/ 0 h 1752"/>
              <a:gd name="T4" fmla="*/ 3715 w 3715"/>
              <a:gd name="T5" fmla="*/ 877 h 1752"/>
              <a:gd name="T6" fmla="*/ 3033 w 3715"/>
              <a:gd name="T7" fmla="*/ 1752 h 1752"/>
              <a:gd name="T8" fmla="*/ 0 60000 65536"/>
              <a:gd name="T9" fmla="*/ 0 60000 65536"/>
              <a:gd name="T10" fmla="*/ 0 60000 65536"/>
              <a:gd name="T11" fmla="*/ 0 60000 65536"/>
              <a:gd name="T12" fmla="*/ 0 w 3715"/>
              <a:gd name="T13" fmla="*/ 0 h 1752"/>
              <a:gd name="T14" fmla="*/ 3715 w 3715"/>
              <a:gd name="T15" fmla="*/ 1752 h 1752"/>
            </a:gdLst>
            <a:ahLst/>
            <a:cxnLst>
              <a:cxn ang="T8">
                <a:pos x="T0" y="T1"/>
              </a:cxn>
              <a:cxn ang="T9">
                <a:pos x="T2" y="T3"/>
              </a:cxn>
              <a:cxn ang="T10">
                <a:pos x="T4" y="T5"/>
              </a:cxn>
              <a:cxn ang="T11">
                <a:pos x="T6" y="T7"/>
              </a:cxn>
            </a:cxnLst>
            <a:rect l="T12" t="T13" r="T14" b="T15"/>
            <a:pathLst>
              <a:path w="3715" h="1752">
                <a:moveTo>
                  <a:pt x="0" y="0"/>
                </a:moveTo>
                <a:lnTo>
                  <a:pt x="3033" y="0"/>
                </a:lnTo>
                <a:lnTo>
                  <a:pt x="3715" y="877"/>
                </a:lnTo>
                <a:lnTo>
                  <a:pt x="3033" y="1752"/>
                </a:lnTo>
              </a:path>
            </a:pathLst>
          </a:custGeom>
          <a:noFill/>
          <a:ln w="22225" cap="flat" cmpd="sng">
            <a:solidFill>
              <a:srgbClr val="336699"/>
            </a:solidFill>
            <a:prstDash val="solid"/>
            <a:round/>
            <a:headEnd/>
            <a:tailEnd/>
          </a:ln>
        </p:spPr>
        <p:txBody>
          <a:bodyPr lIns="0" tIns="0" rIns="0" bIns="0" anchor="ctr">
            <a:spAutoFit/>
          </a:bodyPr>
          <a:lstStyle/>
          <a:p>
            <a:endParaRPr lang="zh-CN" altLang="en-US"/>
          </a:p>
        </p:txBody>
      </p:sp>
      <p:sp>
        <p:nvSpPr>
          <p:cNvPr id="27659" name="Rectangle 8"/>
          <p:cNvSpPr>
            <a:spLocks noChangeArrowheads="1"/>
          </p:cNvSpPr>
          <p:nvPr/>
        </p:nvSpPr>
        <p:spPr bwMode="auto">
          <a:xfrm>
            <a:off x="1420813" y="2625874"/>
            <a:ext cx="1025525" cy="179387"/>
          </a:xfrm>
          <a:prstGeom prst="rect">
            <a:avLst/>
          </a:prstGeom>
          <a:noFill/>
          <a:ln w="6350">
            <a:noFill/>
            <a:miter lim="800000"/>
            <a:headEnd/>
            <a:tailEnd/>
          </a:ln>
        </p:spPr>
        <p:txBody>
          <a:bodyPr lIns="0" tIns="0" rIns="0" bIns="0" anchor="ctr"/>
          <a:lstStyle/>
          <a:p>
            <a:pPr algn="ctr" defTabSz="330200">
              <a:spcBef>
                <a:spcPct val="20000"/>
              </a:spcBef>
              <a:tabLst>
                <a:tab pos="8521700" algn="r"/>
              </a:tabLst>
            </a:pPr>
            <a:r>
              <a:rPr lang="zh-CN" altLang="en-US" sz="1800" dirty="0">
                <a:latin typeface="黑体" pitchFamily="49" charset="-122"/>
                <a:ea typeface="黑体" pitchFamily="49" charset="-122"/>
              </a:rPr>
              <a:t>规划定位</a:t>
            </a:r>
            <a:endParaRPr lang="en-US" altLang="de-DE" sz="1800" dirty="0">
              <a:latin typeface="黑体" pitchFamily="49" charset="-122"/>
              <a:ea typeface="黑体" pitchFamily="49" charset="-122"/>
            </a:endParaRPr>
          </a:p>
        </p:txBody>
      </p:sp>
      <p:sp>
        <p:nvSpPr>
          <p:cNvPr id="27660" name="Rectangle 9"/>
          <p:cNvSpPr>
            <a:spLocks noChangeArrowheads="1"/>
          </p:cNvSpPr>
          <p:nvPr/>
        </p:nvSpPr>
        <p:spPr bwMode="auto">
          <a:xfrm>
            <a:off x="3006725" y="2587774"/>
            <a:ext cx="1028700" cy="252412"/>
          </a:xfrm>
          <a:prstGeom prst="rect">
            <a:avLst/>
          </a:prstGeom>
          <a:noFill/>
          <a:ln w="6350" algn="ctr">
            <a:noFill/>
            <a:miter lim="800000"/>
            <a:headEnd/>
            <a:tailEnd/>
          </a:ln>
        </p:spPr>
        <p:txBody>
          <a:bodyPr lIns="0" tIns="0" rIns="0" bIns="0" anchor="ctr"/>
          <a:lstStyle/>
          <a:p>
            <a:pPr algn="ctr" defTabSz="330200">
              <a:spcBef>
                <a:spcPct val="20000"/>
              </a:spcBef>
              <a:tabLst>
                <a:tab pos="8521700" algn="r"/>
              </a:tabLst>
            </a:pPr>
            <a:r>
              <a:rPr lang="zh-CN" altLang="en-US" sz="1800">
                <a:latin typeface="黑体" pitchFamily="49" charset="-122"/>
                <a:ea typeface="黑体" pitchFamily="49" charset="-122"/>
              </a:rPr>
              <a:t>项目选址</a:t>
            </a:r>
          </a:p>
        </p:txBody>
      </p:sp>
      <p:sp>
        <p:nvSpPr>
          <p:cNvPr id="27661" name="Rectangle 10"/>
          <p:cNvSpPr>
            <a:spLocks noChangeArrowheads="1"/>
          </p:cNvSpPr>
          <p:nvPr/>
        </p:nvSpPr>
        <p:spPr bwMode="auto">
          <a:xfrm>
            <a:off x="4524375" y="2587774"/>
            <a:ext cx="1073150" cy="230187"/>
          </a:xfrm>
          <a:prstGeom prst="rect">
            <a:avLst/>
          </a:prstGeom>
          <a:noFill/>
          <a:ln w="6350" algn="ctr">
            <a:noFill/>
            <a:miter lim="800000"/>
            <a:headEnd/>
            <a:tailEnd/>
          </a:ln>
        </p:spPr>
        <p:txBody>
          <a:bodyPr lIns="0" tIns="0" rIns="0" bIns="0" anchor="ctr"/>
          <a:lstStyle/>
          <a:p>
            <a:pPr algn="ctr" defTabSz="330200">
              <a:spcBef>
                <a:spcPct val="20000"/>
              </a:spcBef>
              <a:tabLst>
                <a:tab pos="8521700" algn="r"/>
              </a:tabLst>
            </a:pPr>
            <a:r>
              <a:rPr lang="zh-CN" altLang="en-US" sz="1800">
                <a:latin typeface="黑体" pitchFamily="49" charset="-122"/>
                <a:ea typeface="黑体" pitchFamily="49" charset="-122"/>
              </a:rPr>
              <a:t>功能设计</a:t>
            </a:r>
            <a:endParaRPr lang="en-US" altLang="de-DE" sz="1800">
              <a:latin typeface="黑体" pitchFamily="49" charset="-122"/>
              <a:ea typeface="黑体" pitchFamily="49" charset="-122"/>
            </a:endParaRPr>
          </a:p>
        </p:txBody>
      </p:sp>
      <p:sp>
        <p:nvSpPr>
          <p:cNvPr id="27662" name="Rectangle 12"/>
          <p:cNvSpPr>
            <a:spLocks noChangeArrowheads="1"/>
          </p:cNvSpPr>
          <p:nvPr/>
        </p:nvSpPr>
        <p:spPr bwMode="auto">
          <a:xfrm>
            <a:off x="5922963" y="2633811"/>
            <a:ext cx="1385887" cy="142875"/>
          </a:xfrm>
          <a:prstGeom prst="rect">
            <a:avLst/>
          </a:prstGeom>
          <a:noFill/>
          <a:ln w="6350" algn="ctr">
            <a:noFill/>
            <a:miter lim="800000"/>
            <a:headEnd/>
            <a:tailEnd/>
          </a:ln>
        </p:spPr>
        <p:txBody>
          <a:bodyPr lIns="0" tIns="0" rIns="0" bIns="0" anchor="ctr"/>
          <a:lstStyle/>
          <a:p>
            <a:pPr algn="ctr" defTabSz="330200">
              <a:spcBef>
                <a:spcPct val="20000"/>
              </a:spcBef>
              <a:tabLst>
                <a:tab pos="8521700" algn="r"/>
              </a:tabLst>
            </a:pPr>
            <a:r>
              <a:rPr lang="zh-CN" altLang="en-US" sz="1800" dirty="0">
                <a:latin typeface="黑体" pitchFamily="49" charset="-122"/>
                <a:ea typeface="黑体" pitchFamily="49" charset="-122"/>
              </a:rPr>
              <a:t>模式设计</a:t>
            </a:r>
          </a:p>
        </p:txBody>
      </p:sp>
      <p:sp>
        <p:nvSpPr>
          <p:cNvPr id="27663" name="Line 13"/>
          <p:cNvSpPr>
            <a:spLocks noChangeShapeType="1"/>
          </p:cNvSpPr>
          <p:nvPr/>
        </p:nvSpPr>
        <p:spPr bwMode="auto">
          <a:xfrm>
            <a:off x="2562225" y="2756570"/>
            <a:ext cx="0" cy="1671638"/>
          </a:xfrm>
          <a:prstGeom prst="line">
            <a:avLst/>
          </a:prstGeom>
          <a:noFill/>
          <a:ln w="22225">
            <a:solidFill>
              <a:srgbClr val="336699"/>
            </a:solidFill>
            <a:round/>
            <a:headEnd/>
            <a:tailEnd/>
          </a:ln>
        </p:spPr>
        <p:txBody>
          <a:bodyPr wrap="none" lIns="0" tIns="0" rIns="0" bIns="0" anchor="ctr">
            <a:spAutoFit/>
          </a:bodyPr>
          <a:lstStyle/>
          <a:p>
            <a:endParaRPr lang="zh-CN" altLang="en-US"/>
          </a:p>
        </p:txBody>
      </p:sp>
      <p:sp>
        <p:nvSpPr>
          <p:cNvPr id="27664" name="Line 14"/>
          <p:cNvSpPr>
            <a:spLocks noChangeShapeType="1"/>
          </p:cNvSpPr>
          <p:nvPr/>
        </p:nvSpPr>
        <p:spPr bwMode="auto">
          <a:xfrm>
            <a:off x="4033838" y="2756570"/>
            <a:ext cx="0" cy="1671638"/>
          </a:xfrm>
          <a:prstGeom prst="line">
            <a:avLst/>
          </a:prstGeom>
          <a:noFill/>
          <a:ln w="22225">
            <a:solidFill>
              <a:srgbClr val="336699"/>
            </a:solidFill>
            <a:round/>
            <a:headEnd/>
            <a:tailEnd/>
          </a:ln>
        </p:spPr>
        <p:txBody>
          <a:bodyPr wrap="none" lIns="0" tIns="0" rIns="0" bIns="0" anchor="ctr">
            <a:spAutoFit/>
          </a:bodyPr>
          <a:lstStyle/>
          <a:p>
            <a:endParaRPr lang="zh-CN" altLang="en-US"/>
          </a:p>
        </p:txBody>
      </p:sp>
      <p:sp>
        <p:nvSpPr>
          <p:cNvPr id="27665" name="Line 15"/>
          <p:cNvSpPr>
            <a:spLocks noChangeShapeType="1"/>
          </p:cNvSpPr>
          <p:nvPr/>
        </p:nvSpPr>
        <p:spPr bwMode="auto">
          <a:xfrm>
            <a:off x="5584825" y="2756570"/>
            <a:ext cx="0" cy="1671638"/>
          </a:xfrm>
          <a:prstGeom prst="line">
            <a:avLst/>
          </a:prstGeom>
          <a:noFill/>
          <a:ln w="22225">
            <a:solidFill>
              <a:srgbClr val="336699"/>
            </a:solidFill>
            <a:round/>
            <a:headEnd/>
            <a:tailEnd/>
          </a:ln>
        </p:spPr>
        <p:txBody>
          <a:bodyPr wrap="none" lIns="0" tIns="0" rIns="0" bIns="0" anchor="ctr">
            <a:spAutoFit/>
          </a:bodyPr>
          <a:lstStyle/>
          <a:p>
            <a:endParaRPr lang="zh-CN" altLang="en-US"/>
          </a:p>
        </p:txBody>
      </p:sp>
      <p:sp>
        <p:nvSpPr>
          <p:cNvPr id="27666" name="Line 16"/>
          <p:cNvSpPr>
            <a:spLocks noChangeShapeType="1"/>
          </p:cNvSpPr>
          <p:nvPr/>
        </p:nvSpPr>
        <p:spPr bwMode="auto">
          <a:xfrm>
            <a:off x="7124700" y="2756570"/>
            <a:ext cx="0" cy="1671638"/>
          </a:xfrm>
          <a:prstGeom prst="line">
            <a:avLst/>
          </a:prstGeom>
          <a:noFill/>
          <a:ln w="22225">
            <a:solidFill>
              <a:srgbClr val="336699"/>
            </a:solidFill>
            <a:round/>
            <a:headEnd/>
            <a:tailEnd/>
          </a:ln>
        </p:spPr>
        <p:txBody>
          <a:bodyPr wrap="none" lIns="0" tIns="0" rIns="0" bIns="0" anchor="ctr">
            <a:spAutoFit/>
          </a:bodyPr>
          <a:lstStyle/>
          <a:p>
            <a:endParaRPr lang="zh-CN" altLang="en-US"/>
          </a:p>
        </p:txBody>
      </p:sp>
      <p:sp>
        <p:nvSpPr>
          <p:cNvPr id="27667" name="Freeform 19"/>
          <p:cNvSpPr>
            <a:spLocks/>
          </p:cNvSpPr>
          <p:nvPr/>
        </p:nvSpPr>
        <p:spPr bwMode="auto">
          <a:xfrm>
            <a:off x="4475163" y="4693320"/>
            <a:ext cx="1392237" cy="215900"/>
          </a:xfrm>
          <a:custGeom>
            <a:avLst/>
            <a:gdLst>
              <a:gd name="T0" fmla="*/ 0 w 3715"/>
              <a:gd name="T1" fmla="*/ 0 h 1752"/>
              <a:gd name="T2" fmla="*/ 3033 w 3715"/>
              <a:gd name="T3" fmla="*/ 0 h 1752"/>
              <a:gd name="T4" fmla="*/ 3715 w 3715"/>
              <a:gd name="T5" fmla="*/ 877 h 1752"/>
              <a:gd name="T6" fmla="*/ 3033 w 3715"/>
              <a:gd name="T7" fmla="*/ 1752 h 1752"/>
              <a:gd name="T8" fmla="*/ 0 60000 65536"/>
              <a:gd name="T9" fmla="*/ 0 60000 65536"/>
              <a:gd name="T10" fmla="*/ 0 60000 65536"/>
              <a:gd name="T11" fmla="*/ 0 60000 65536"/>
              <a:gd name="T12" fmla="*/ 0 w 3715"/>
              <a:gd name="T13" fmla="*/ 0 h 1752"/>
              <a:gd name="T14" fmla="*/ 3715 w 3715"/>
              <a:gd name="T15" fmla="*/ 1752 h 1752"/>
            </a:gdLst>
            <a:ahLst/>
            <a:cxnLst>
              <a:cxn ang="T8">
                <a:pos x="T0" y="T1"/>
              </a:cxn>
              <a:cxn ang="T9">
                <a:pos x="T2" y="T3"/>
              </a:cxn>
              <a:cxn ang="T10">
                <a:pos x="T4" y="T5"/>
              </a:cxn>
              <a:cxn ang="T11">
                <a:pos x="T6" y="T7"/>
              </a:cxn>
            </a:cxnLst>
            <a:rect l="T12" t="T13" r="T14" b="T15"/>
            <a:pathLst>
              <a:path w="3715" h="1752">
                <a:moveTo>
                  <a:pt x="0" y="0"/>
                </a:moveTo>
                <a:lnTo>
                  <a:pt x="3033" y="0"/>
                </a:lnTo>
                <a:lnTo>
                  <a:pt x="3715" y="877"/>
                </a:lnTo>
                <a:lnTo>
                  <a:pt x="3033" y="1752"/>
                </a:lnTo>
              </a:path>
            </a:pathLst>
          </a:custGeom>
          <a:noFill/>
          <a:ln w="22225" cap="flat" cmpd="sng">
            <a:solidFill>
              <a:srgbClr val="336699"/>
            </a:solidFill>
            <a:prstDash val="solid"/>
            <a:round/>
            <a:headEnd/>
            <a:tailEnd/>
          </a:ln>
        </p:spPr>
        <p:txBody>
          <a:bodyPr lIns="0" tIns="0" rIns="0" bIns="0" anchor="ctr">
            <a:spAutoFit/>
          </a:bodyPr>
          <a:lstStyle/>
          <a:p>
            <a:endParaRPr lang="zh-CN" altLang="en-US"/>
          </a:p>
        </p:txBody>
      </p:sp>
      <p:sp>
        <p:nvSpPr>
          <p:cNvPr id="27668" name="Freeform 21"/>
          <p:cNvSpPr>
            <a:spLocks/>
          </p:cNvSpPr>
          <p:nvPr/>
        </p:nvSpPr>
        <p:spPr bwMode="auto">
          <a:xfrm>
            <a:off x="2963863" y="4693320"/>
            <a:ext cx="1392237" cy="215900"/>
          </a:xfrm>
          <a:custGeom>
            <a:avLst/>
            <a:gdLst>
              <a:gd name="T0" fmla="*/ 0 w 3715"/>
              <a:gd name="T1" fmla="*/ 0 h 1752"/>
              <a:gd name="T2" fmla="*/ 3033 w 3715"/>
              <a:gd name="T3" fmla="*/ 0 h 1752"/>
              <a:gd name="T4" fmla="*/ 3715 w 3715"/>
              <a:gd name="T5" fmla="*/ 877 h 1752"/>
              <a:gd name="T6" fmla="*/ 3033 w 3715"/>
              <a:gd name="T7" fmla="*/ 1752 h 1752"/>
              <a:gd name="T8" fmla="*/ 0 60000 65536"/>
              <a:gd name="T9" fmla="*/ 0 60000 65536"/>
              <a:gd name="T10" fmla="*/ 0 60000 65536"/>
              <a:gd name="T11" fmla="*/ 0 60000 65536"/>
              <a:gd name="T12" fmla="*/ 0 w 3715"/>
              <a:gd name="T13" fmla="*/ 0 h 1752"/>
              <a:gd name="T14" fmla="*/ 3715 w 3715"/>
              <a:gd name="T15" fmla="*/ 1752 h 1752"/>
            </a:gdLst>
            <a:ahLst/>
            <a:cxnLst>
              <a:cxn ang="T8">
                <a:pos x="T0" y="T1"/>
              </a:cxn>
              <a:cxn ang="T9">
                <a:pos x="T2" y="T3"/>
              </a:cxn>
              <a:cxn ang="T10">
                <a:pos x="T4" y="T5"/>
              </a:cxn>
              <a:cxn ang="T11">
                <a:pos x="T6" y="T7"/>
              </a:cxn>
            </a:cxnLst>
            <a:rect l="T12" t="T13" r="T14" b="T15"/>
            <a:pathLst>
              <a:path w="3715" h="1752">
                <a:moveTo>
                  <a:pt x="0" y="0"/>
                </a:moveTo>
                <a:lnTo>
                  <a:pt x="3033" y="0"/>
                </a:lnTo>
                <a:lnTo>
                  <a:pt x="3715" y="877"/>
                </a:lnTo>
                <a:lnTo>
                  <a:pt x="3033" y="1752"/>
                </a:lnTo>
              </a:path>
            </a:pathLst>
          </a:custGeom>
          <a:noFill/>
          <a:ln w="22225" cap="flat" cmpd="sng">
            <a:solidFill>
              <a:srgbClr val="336699"/>
            </a:solidFill>
            <a:prstDash val="solid"/>
            <a:round/>
            <a:headEnd/>
            <a:tailEnd/>
          </a:ln>
        </p:spPr>
        <p:txBody>
          <a:bodyPr lIns="0" tIns="0" rIns="0" bIns="0" anchor="ctr">
            <a:spAutoFit/>
          </a:bodyPr>
          <a:lstStyle/>
          <a:p>
            <a:endParaRPr lang="zh-CN" altLang="en-US"/>
          </a:p>
        </p:txBody>
      </p:sp>
      <p:sp>
        <p:nvSpPr>
          <p:cNvPr id="27669" name="Freeform 22"/>
          <p:cNvSpPr>
            <a:spLocks/>
          </p:cNvSpPr>
          <p:nvPr/>
        </p:nvSpPr>
        <p:spPr bwMode="auto">
          <a:xfrm>
            <a:off x="1403350" y="4693320"/>
            <a:ext cx="1392238" cy="215900"/>
          </a:xfrm>
          <a:custGeom>
            <a:avLst/>
            <a:gdLst>
              <a:gd name="T0" fmla="*/ 0 w 3715"/>
              <a:gd name="T1" fmla="*/ 0 h 1752"/>
              <a:gd name="T2" fmla="*/ 3033 w 3715"/>
              <a:gd name="T3" fmla="*/ 0 h 1752"/>
              <a:gd name="T4" fmla="*/ 3715 w 3715"/>
              <a:gd name="T5" fmla="*/ 877 h 1752"/>
              <a:gd name="T6" fmla="*/ 3033 w 3715"/>
              <a:gd name="T7" fmla="*/ 1752 h 1752"/>
              <a:gd name="T8" fmla="*/ 0 60000 65536"/>
              <a:gd name="T9" fmla="*/ 0 60000 65536"/>
              <a:gd name="T10" fmla="*/ 0 60000 65536"/>
              <a:gd name="T11" fmla="*/ 0 60000 65536"/>
              <a:gd name="T12" fmla="*/ 0 w 3715"/>
              <a:gd name="T13" fmla="*/ 0 h 1752"/>
              <a:gd name="T14" fmla="*/ 3715 w 3715"/>
              <a:gd name="T15" fmla="*/ 1752 h 1752"/>
            </a:gdLst>
            <a:ahLst/>
            <a:cxnLst>
              <a:cxn ang="T8">
                <a:pos x="T0" y="T1"/>
              </a:cxn>
              <a:cxn ang="T9">
                <a:pos x="T2" y="T3"/>
              </a:cxn>
              <a:cxn ang="T10">
                <a:pos x="T4" y="T5"/>
              </a:cxn>
              <a:cxn ang="T11">
                <a:pos x="T6" y="T7"/>
              </a:cxn>
            </a:cxnLst>
            <a:rect l="T12" t="T13" r="T14" b="T15"/>
            <a:pathLst>
              <a:path w="3715" h="1752">
                <a:moveTo>
                  <a:pt x="0" y="0"/>
                </a:moveTo>
                <a:lnTo>
                  <a:pt x="3033" y="0"/>
                </a:lnTo>
                <a:lnTo>
                  <a:pt x="3715" y="877"/>
                </a:lnTo>
                <a:lnTo>
                  <a:pt x="3033" y="1752"/>
                </a:lnTo>
              </a:path>
            </a:pathLst>
          </a:custGeom>
          <a:noFill/>
          <a:ln w="22225" cap="flat" cmpd="sng">
            <a:solidFill>
              <a:srgbClr val="336699"/>
            </a:solidFill>
            <a:prstDash val="solid"/>
            <a:round/>
            <a:headEnd/>
            <a:tailEnd/>
          </a:ln>
        </p:spPr>
        <p:txBody>
          <a:bodyPr lIns="0" tIns="0" rIns="0" bIns="0" anchor="ctr">
            <a:spAutoFit/>
          </a:bodyPr>
          <a:lstStyle/>
          <a:p>
            <a:endParaRPr lang="zh-CN" altLang="en-US"/>
          </a:p>
        </p:txBody>
      </p:sp>
      <p:sp>
        <p:nvSpPr>
          <p:cNvPr id="27670" name="Rectangle 23"/>
          <p:cNvSpPr>
            <a:spLocks noChangeArrowheads="1"/>
          </p:cNvSpPr>
          <p:nvPr/>
        </p:nvSpPr>
        <p:spPr bwMode="auto">
          <a:xfrm>
            <a:off x="1474788" y="4755233"/>
            <a:ext cx="1025525" cy="179387"/>
          </a:xfrm>
          <a:prstGeom prst="rect">
            <a:avLst/>
          </a:prstGeom>
          <a:noFill/>
          <a:ln w="6350" algn="ctr">
            <a:noFill/>
            <a:miter lim="800000"/>
            <a:headEnd/>
            <a:tailEnd/>
          </a:ln>
        </p:spPr>
        <p:txBody>
          <a:bodyPr lIns="0" tIns="0" rIns="0" bIns="0" anchor="ctr"/>
          <a:lstStyle/>
          <a:p>
            <a:pPr algn="ctr" defTabSz="330200">
              <a:spcBef>
                <a:spcPct val="20000"/>
              </a:spcBef>
              <a:tabLst>
                <a:tab pos="8521700" algn="r"/>
              </a:tabLst>
            </a:pPr>
            <a:r>
              <a:rPr lang="zh-CN" altLang="en-US" sz="1800" dirty="0">
                <a:latin typeface="黑体" pitchFamily="49" charset="-122"/>
                <a:ea typeface="黑体" pitchFamily="49" charset="-122"/>
              </a:rPr>
              <a:t>营销招商</a:t>
            </a:r>
            <a:endParaRPr lang="en-US" altLang="de-DE" sz="1800" dirty="0">
              <a:latin typeface="黑体" pitchFamily="49" charset="-122"/>
              <a:ea typeface="黑体" pitchFamily="49" charset="-122"/>
            </a:endParaRPr>
          </a:p>
        </p:txBody>
      </p:sp>
      <p:sp>
        <p:nvSpPr>
          <p:cNvPr id="27671" name="Rectangle 24"/>
          <p:cNvSpPr>
            <a:spLocks noChangeArrowheads="1"/>
          </p:cNvSpPr>
          <p:nvPr/>
        </p:nvSpPr>
        <p:spPr bwMode="auto">
          <a:xfrm>
            <a:off x="4425950" y="4755233"/>
            <a:ext cx="1028700" cy="179387"/>
          </a:xfrm>
          <a:prstGeom prst="rect">
            <a:avLst/>
          </a:prstGeom>
          <a:noFill/>
          <a:ln w="6350" algn="ctr">
            <a:noFill/>
            <a:miter lim="800000"/>
            <a:headEnd/>
            <a:tailEnd/>
          </a:ln>
        </p:spPr>
        <p:txBody>
          <a:bodyPr lIns="0" tIns="0" rIns="0" bIns="0" anchor="ctr"/>
          <a:lstStyle/>
          <a:p>
            <a:pPr algn="ctr" defTabSz="330200">
              <a:spcBef>
                <a:spcPct val="20000"/>
              </a:spcBef>
              <a:tabLst>
                <a:tab pos="8521700" algn="r"/>
              </a:tabLst>
            </a:pPr>
            <a:r>
              <a:rPr lang="zh-CN" altLang="en-US" sz="1800" dirty="0" smtClean="0">
                <a:latin typeface="黑体" pitchFamily="49" charset="-122"/>
                <a:ea typeface="黑体" pitchFamily="49" charset="-122"/>
              </a:rPr>
              <a:t>信息系统</a:t>
            </a:r>
            <a:endParaRPr lang="en-US" altLang="de-DE" sz="1800" dirty="0">
              <a:latin typeface="黑体" pitchFamily="49" charset="-122"/>
              <a:ea typeface="黑体" pitchFamily="49" charset="-122"/>
            </a:endParaRPr>
          </a:p>
        </p:txBody>
      </p:sp>
      <p:sp>
        <p:nvSpPr>
          <p:cNvPr id="27672" name="Rectangle 26"/>
          <p:cNvSpPr>
            <a:spLocks noChangeArrowheads="1"/>
          </p:cNvSpPr>
          <p:nvPr/>
        </p:nvSpPr>
        <p:spPr bwMode="auto">
          <a:xfrm>
            <a:off x="2771775" y="4737497"/>
            <a:ext cx="1344613" cy="203200"/>
          </a:xfrm>
          <a:prstGeom prst="rect">
            <a:avLst/>
          </a:prstGeom>
          <a:noFill/>
          <a:ln w="6350" algn="ctr">
            <a:noFill/>
            <a:miter lim="800000"/>
            <a:headEnd/>
            <a:tailEnd/>
          </a:ln>
        </p:spPr>
        <p:txBody>
          <a:bodyPr lIns="0" tIns="0" rIns="0" bIns="0" anchor="ctr"/>
          <a:lstStyle/>
          <a:p>
            <a:pPr algn="ctr" defTabSz="330200">
              <a:spcBef>
                <a:spcPct val="20000"/>
              </a:spcBef>
              <a:tabLst>
                <a:tab pos="8521700" algn="r"/>
              </a:tabLst>
            </a:pPr>
            <a:r>
              <a:rPr lang="zh-CN" altLang="en-US" sz="1800" dirty="0">
                <a:latin typeface="黑体" pitchFamily="49" charset="-122"/>
                <a:ea typeface="黑体" pitchFamily="49" charset="-122"/>
              </a:rPr>
              <a:t>运营管理</a:t>
            </a:r>
          </a:p>
        </p:txBody>
      </p:sp>
      <p:sp>
        <p:nvSpPr>
          <p:cNvPr id="27673" name="Line 28"/>
          <p:cNvSpPr>
            <a:spLocks noChangeShapeType="1"/>
          </p:cNvSpPr>
          <p:nvPr/>
        </p:nvSpPr>
        <p:spPr bwMode="auto">
          <a:xfrm>
            <a:off x="2543175" y="5028283"/>
            <a:ext cx="0" cy="1671637"/>
          </a:xfrm>
          <a:prstGeom prst="line">
            <a:avLst/>
          </a:prstGeom>
          <a:noFill/>
          <a:ln w="22225">
            <a:solidFill>
              <a:srgbClr val="336699"/>
            </a:solidFill>
            <a:round/>
            <a:headEnd/>
            <a:tailEnd/>
          </a:ln>
        </p:spPr>
        <p:txBody>
          <a:bodyPr wrap="none" lIns="0" tIns="0" rIns="0" bIns="0" anchor="ctr">
            <a:spAutoFit/>
          </a:bodyPr>
          <a:lstStyle/>
          <a:p>
            <a:endParaRPr lang="zh-CN" altLang="en-US"/>
          </a:p>
        </p:txBody>
      </p:sp>
      <p:sp>
        <p:nvSpPr>
          <p:cNvPr id="27674" name="Line 29"/>
          <p:cNvSpPr>
            <a:spLocks noChangeShapeType="1"/>
          </p:cNvSpPr>
          <p:nvPr/>
        </p:nvSpPr>
        <p:spPr bwMode="auto">
          <a:xfrm>
            <a:off x="4014788" y="5028283"/>
            <a:ext cx="0" cy="1671637"/>
          </a:xfrm>
          <a:prstGeom prst="line">
            <a:avLst/>
          </a:prstGeom>
          <a:noFill/>
          <a:ln w="22225">
            <a:solidFill>
              <a:srgbClr val="336699"/>
            </a:solidFill>
            <a:round/>
            <a:headEnd/>
            <a:tailEnd/>
          </a:ln>
        </p:spPr>
        <p:txBody>
          <a:bodyPr wrap="none" lIns="0" tIns="0" rIns="0" bIns="0" anchor="ctr">
            <a:spAutoFit/>
          </a:bodyPr>
          <a:lstStyle/>
          <a:p>
            <a:endParaRPr lang="zh-CN" altLang="en-US"/>
          </a:p>
        </p:txBody>
      </p:sp>
      <p:sp>
        <p:nvSpPr>
          <p:cNvPr id="27675" name="Line 30"/>
          <p:cNvSpPr>
            <a:spLocks noChangeShapeType="1"/>
          </p:cNvSpPr>
          <p:nvPr/>
        </p:nvSpPr>
        <p:spPr bwMode="auto">
          <a:xfrm>
            <a:off x="5546725" y="5028283"/>
            <a:ext cx="0" cy="1671637"/>
          </a:xfrm>
          <a:prstGeom prst="line">
            <a:avLst/>
          </a:prstGeom>
          <a:noFill/>
          <a:ln w="22225">
            <a:solidFill>
              <a:srgbClr val="336699"/>
            </a:solidFill>
            <a:round/>
            <a:headEnd/>
            <a:tailEnd/>
          </a:ln>
        </p:spPr>
        <p:txBody>
          <a:bodyPr wrap="none" lIns="0" tIns="0" rIns="0" bIns="0" anchor="ctr">
            <a:spAutoFit/>
          </a:bodyPr>
          <a:lstStyle/>
          <a:p>
            <a:endParaRPr lang="zh-CN" altLang="en-US"/>
          </a:p>
        </p:txBody>
      </p:sp>
      <p:sp>
        <p:nvSpPr>
          <p:cNvPr id="27676" name="Rectangle 33"/>
          <p:cNvSpPr>
            <a:spLocks noChangeArrowheads="1"/>
          </p:cNvSpPr>
          <p:nvPr/>
        </p:nvSpPr>
        <p:spPr bwMode="auto">
          <a:xfrm>
            <a:off x="1492250" y="3033861"/>
            <a:ext cx="1036638" cy="1474788"/>
          </a:xfrm>
          <a:prstGeom prst="rect">
            <a:avLst/>
          </a:prstGeom>
          <a:noFill/>
          <a:ln w="6350" algn="ctr">
            <a:noFill/>
            <a:miter lim="800000"/>
            <a:headEnd/>
            <a:tailEnd/>
          </a:ln>
        </p:spPr>
        <p:txBody>
          <a:bodyPr lIns="90000" tIns="46800" rIns="90000" bIns="46800"/>
          <a:lstStyle/>
          <a:p>
            <a:pPr eaLnBrk="0" hangingPunct="0">
              <a:lnSpc>
                <a:spcPct val="130000"/>
              </a:lnSpc>
              <a:buClr>
                <a:srgbClr val="FF0000"/>
              </a:buClr>
              <a:buFontTx/>
              <a:buChar char="•"/>
            </a:pPr>
            <a:r>
              <a:rPr lang="zh-CN" altLang="en-US" sz="1200">
                <a:latin typeface="楷体_GB2312"/>
                <a:ea typeface="楷体_GB2312"/>
                <a:cs typeface="楷体_GB2312"/>
              </a:rPr>
              <a:t>市场调研</a:t>
            </a:r>
            <a:endParaRPr lang="en-US" altLang="zh-CN" sz="1200">
              <a:latin typeface="楷体_GB2312"/>
              <a:ea typeface="楷体_GB2312"/>
              <a:cs typeface="楷体_GB2312"/>
            </a:endParaRPr>
          </a:p>
          <a:p>
            <a:pPr eaLnBrk="0" hangingPunct="0">
              <a:lnSpc>
                <a:spcPct val="130000"/>
              </a:lnSpc>
              <a:buClr>
                <a:srgbClr val="FF0000"/>
              </a:buClr>
              <a:buFontTx/>
              <a:buChar char="•"/>
            </a:pPr>
            <a:r>
              <a:rPr lang="zh-CN" altLang="en-US" sz="1200">
                <a:latin typeface="楷体_GB2312"/>
                <a:ea typeface="楷体_GB2312"/>
                <a:cs typeface="楷体_GB2312"/>
              </a:rPr>
              <a:t>产业规划</a:t>
            </a:r>
          </a:p>
          <a:p>
            <a:pPr eaLnBrk="0" hangingPunct="0">
              <a:lnSpc>
                <a:spcPct val="130000"/>
              </a:lnSpc>
              <a:buClr>
                <a:srgbClr val="FF0000"/>
              </a:buClr>
              <a:buFontTx/>
              <a:buChar char="•"/>
            </a:pPr>
            <a:r>
              <a:rPr lang="zh-CN" altLang="en-US" sz="1200">
                <a:latin typeface="楷体_GB2312"/>
                <a:ea typeface="楷体_GB2312"/>
                <a:cs typeface="楷体_GB2312"/>
              </a:rPr>
              <a:t>城市规划</a:t>
            </a:r>
          </a:p>
          <a:p>
            <a:pPr eaLnBrk="0" hangingPunct="0">
              <a:lnSpc>
                <a:spcPct val="130000"/>
              </a:lnSpc>
              <a:buClr>
                <a:srgbClr val="FF0000"/>
              </a:buClr>
              <a:buFontTx/>
              <a:buChar char="•"/>
            </a:pPr>
            <a:r>
              <a:rPr lang="zh-CN" altLang="en-US" sz="1200">
                <a:latin typeface="楷体_GB2312"/>
                <a:ea typeface="楷体_GB2312"/>
                <a:cs typeface="楷体_GB2312"/>
              </a:rPr>
              <a:t>交通规划</a:t>
            </a:r>
          </a:p>
          <a:p>
            <a:pPr eaLnBrk="0" hangingPunct="0">
              <a:lnSpc>
                <a:spcPct val="130000"/>
              </a:lnSpc>
              <a:buClr>
                <a:srgbClr val="FF0000"/>
              </a:buClr>
              <a:buFontTx/>
              <a:buChar char="•"/>
            </a:pPr>
            <a:r>
              <a:rPr lang="zh-CN" altLang="en-US" sz="1200">
                <a:latin typeface="楷体_GB2312"/>
                <a:ea typeface="楷体_GB2312"/>
                <a:cs typeface="楷体_GB2312"/>
              </a:rPr>
              <a:t>发展规划</a:t>
            </a:r>
          </a:p>
        </p:txBody>
      </p:sp>
      <p:sp>
        <p:nvSpPr>
          <p:cNvPr id="27677" name="Rectangle 33"/>
          <p:cNvSpPr>
            <a:spLocks noChangeArrowheads="1"/>
          </p:cNvSpPr>
          <p:nvPr/>
        </p:nvSpPr>
        <p:spPr bwMode="auto">
          <a:xfrm>
            <a:off x="2976563" y="3033861"/>
            <a:ext cx="1036637" cy="1474788"/>
          </a:xfrm>
          <a:prstGeom prst="rect">
            <a:avLst/>
          </a:prstGeom>
          <a:noFill/>
          <a:ln w="6350" algn="ctr">
            <a:noFill/>
            <a:miter lim="800000"/>
            <a:headEnd/>
            <a:tailEnd/>
          </a:ln>
        </p:spPr>
        <p:txBody>
          <a:bodyPr lIns="90000" tIns="46800" rIns="90000" bIns="46800"/>
          <a:lstStyle/>
          <a:p>
            <a:pPr eaLnBrk="0" hangingPunct="0">
              <a:lnSpc>
                <a:spcPct val="130000"/>
              </a:lnSpc>
              <a:buClr>
                <a:srgbClr val="FF0000"/>
              </a:buClr>
              <a:buFontTx/>
              <a:buChar char="•"/>
            </a:pPr>
            <a:r>
              <a:rPr lang="zh-CN" altLang="en-US" sz="1200" dirty="0">
                <a:latin typeface="楷体_GB2312"/>
                <a:ea typeface="楷体_GB2312"/>
                <a:cs typeface="楷体_GB2312"/>
              </a:rPr>
              <a:t>交通条件</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资源条件</a:t>
            </a:r>
          </a:p>
          <a:p>
            <a:pPr eaLnBrk="0" hangingPunct="0">
              <a:lnSpc>
                <a:spcPct val="130000"/>
              </a:lnSpc>
              <a:buClr>
                <a:srgbClr val="FF0000"/>
              </a:buClr>
              <a:buFontTx/>
              <a:buChar char="•"/>
            </a:pPr>
            <a:r>
              <a:rPr lang="zh-CN" altLang="en-US" sz="1200" dirty="0">
                <a:latin typeface="楷体_GB2312"/>
                <a:ea typeface="楷体_GB2312"/>
                <a:cs typeface="楷体_GB2312"/>
              </a:rPr>
              <a:t>政策条件</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地块条件</a:t>
            </a:r>
          </a:p>
          <a:p>
            <a:pPr eaLnBrk="0" hangingPunct="0">
              <a:lnSpc>
                <a:spcPct val="130000"/>
              </a:lnSpc>
              <a:buClr>
                <a:srgbClr val="FF0000"/>
              </a:buClr>
            </a:pPr>
            <a:endParaRPr lang="zh-CN" altLang="en-US" sz="1200" dirty="0">
              <a:latin typeface="楷体_GB2312"/>
              <a:ea typeface="楷体_GB2312"/>
              <a:cs typeface="楷体_GB2312"/>
            </a:endParaRPr>
          </a:p>
        </p:txBody>
      </p:sp>
      <p:sp>
        <p:nvSpPr>
          <p:cNvPr id="27678" name="Rectangle 33"/>
          <p:cNvSpPr>
            <a:spLocks noChangeArrowheads="1"/>
          </p:cNvSpPr>
          <p:nvPr/>
        </p:nvSpPr>
        <p:spPr bwMode="auto">
          <a:xfrm>
            <a:off x="4516438" y="3033861"/>
            <a:ext cx="1036637" cy="1474788"/>
          </a:xfrm>
          <a:prstGeom prst="rect">
            <a:avLst/>
          </a:prstGeom>
          <a:noFill/>
          <a:ln w="6350" algn="ctr">
            <a:noFill/>
            <a:miter lim="800000"/>
            <a:headEnd/>
            <a:tailEnd/>
          </a:ln>
        </p:spPr>
        <p:txBody>
          <a:bodyPr lIns="90000" tIns="46800" rIns="90000" bIns="46800"/>
          <a:lstStyle/>
          <a:p>
            <a:pPr eaLnBrk="0" hangingPunct="0">
              <a:lnSpc>
                <a:spcPct val="130000"/>
              </a:lnSpc>
              <a:buClr>
                <a:srgbClr val="FF0000"/>
              </a:buClr>
              <a:buFontTx/>
              <a:buChar char="•"/>
            </a:pPr>
            <a:r>
              <a:rPr lang="zh-CN" altLang="en-US" sz="1200" dirty="0">
                <a:latin typeface="楷体_GB2312"/>
                <a:ea typeface="楷体_GB2312"/>
                <a:cs typeface="楷体_GB2312"/>
              </a:rPr>
              <a:t>市场调研</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功能定位</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产品设计</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规模设定</a:t>
            </a:r>
            <a:endParaRPr lang="en-US" altLang="zh-CN" sz="1200" dirty="0">
              <a:latin typeface="楷体_GB2312"/>
              <a:ea typeface="楷体_GB2312"/>
              <a:cs typeface="楷体_GB2312"/>
            </a:endParaRPr>
          </a:p>
          <a:p>
            <a:pPr eaLnBrk="0" hangingPunct="0">
              <a:lnSpc>
                <a:spcPct val="130000"/>
              </a:lnSpc>
              <a:buClr>
                <a:srgbClr val="FF0000"/>
              </a:buClr>
            </a:pPr>
            <a:endParaRPr lang="zh-CN" altLang="en-US" sz="1200" dirty="0">
              <a:latin typeface="楷体_GB2312"/>
              <a:ea typeface="楷体_GB2312"/>
              <a:cs typeface="楷体_GB2312"/>
            </a:endParaRPr>
          </a:p>
        </p:txBody>
      </p:sp>
      <p:sp>
        <p:nvSpPr>
          <p:cNvPr id="27679" name="Rectangle 33"/>
          <p:cNvSpPr>
            <a:spLocks noChangeArrowheads="1"/>
          </p:cNvSpPr>
          <p:nvPr/>
        </p:nvSpPr>
        <p:spPr bwMode="auto">
          <a:xfrm>
            <a:off x="6100763" y="2992586"/>
            <a:ext cx="1036637" cy="1474788"/>
          </a:xfrm>
          <a:prstGeom prst="rect">
            <a:avLst/>
          </a:prstGeom>
          <a:noFill/>
          <a:ln w="6350" algn="ctr">
            <a:noFill/>
            <a:miter lim="800000"/>
            <a:headEnd/>
            <a:tailEnd/>
          </a:ln>
        </p:spPr>
        <p:txBody>
          <a:bodyPr lIns="90000" tIns="46800" rIns="90000" bIns="46800"/>
          <a:lstStyle/>
          <a:p>
            <a:pPr eaLnBrk="0" hangingPunct="0">
              <a:lnSpc>
                <a:spcPct val="130000"/>
              </a:lnSpc>
              <a:buClr>
                <a:srgbClr val="FF0000"/>
              </a:buClr>
              <a:buFontTx/>
              <a:buChar char="•"/>
            </a:pPr>
            <a:r>
              <a:rPr lang="zh-CN" altLang="en-US" sz="1200" dirty="0">
                <a:latin typeface="楷体_GB2312"/>
                <a:ea typeface="楷体_GB2312"/>
                <a:cs typeface="楷体_GB2312"/>
              </a:rPr>
              <a:t>业务定位</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服务模式</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盈利模式</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政策设计</a:t>
            </a:r>
            <a:endParaRPr lang="en-US" altLang="zh-CN" sz="1200" dirty="0">
              <a:latin typeface="楷体_GB2312"/>
              <a:ea typeface="楷体_GB2312"/>
              <a:cs typeface="楷体_GB2312"/>
            </a:endParaRPr>
          </a:p>
          <a:p>
            <a:pPr eaLnBrk="0" hangingPunct="0">
              <a:lnSpc>
                <a:spcPct val="130000"/>
              </a:lnSpc>
              <a:buClr>
                <a:srgbClr val="FF0000"/>
              </a:buClr>
              <a:buFontTx/>
              <a:buChar char="•"/>
            </a:pPr>
            <a:endParaRPr lang="zh-CN" altLang="en-US" sz="1200" dirty="0">
              <a:latin typeface="楷体_GB2312"/>
              <a:ea typeface="楷体_GB2312"/>
              <a:cs typeface="楷体_GB2312"/>
            </a:endParaRPr>
          </a:p>
        </p:txBody>
      </p:sp>
      <p:sp>
        <p:nvSpPr>
          <p:cNvPr id="27680" name="Rectangle 33"/>
          <p:cNvSpPr>
            <a:spLocks noChangeArrowheads="1"/>
          </p:cNvSpPr>
          <p:nvPr/>
        </p:nvSpPr>
        <p:spPr bwMode="auto">
          <a:xfrm>
            <a:off x="1492250" y="5053683"/>
            <a:ext cx="1036638" cy="1474787"/>
          </a:xfrm>
          <a:prstGeom prst="rect">
            <a:avLst/>
          </a:prstGeom>
          <a:noFill/>
          <a:ln w="6350" algn="ctr">
            <a:noFill/>
            <a:miter lim="800000"/>
            <a:headEnd/>
            <a:tailEnd/>
          </a:ln>
        </p:spPr>
        <p:txBody>
          <a:bodyPr lIns="90000" tIns="46800" rIns="90000" bIns="46800"/>
          <a:lstStyle/>
          <a:p>
            <a:pPr eaLnBrk="0" hangingPunct="0">
              <a:lnSpc>
                <a:spcPct val="130000"/>
              </a:lnSpc>
              <a:buClr>
                <a:srgbClr val="FF0000"/>
              </a:buClr>
              <a:buFontTx/>
              <a:buChar char="•"/>
            </a:pPr>
            <a:r>
              <a:rPr lang="zh-CN" altLang="en-US" sz="1200" dirty="0">
                <a:latin typeface="楷体_GB2312"/>
                <a:ea typeface="楷体_GB2312"/>
                <a:cs typeface="楷体_GB2312"/>
              </a:rPr>
              <a:t>客户定位</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营销策略</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招商策略</a:t>
            </a:r>
            <a:endParaRPr lang="en-US" altLang="zh-CN" sz="1200" dirty="0">
              <a:latin typeface="楷体_GB2312"/>
              <a:ea typeface="楷体_GB2312"/>
              <a:cs typeface="楷体_GB2312"/>
            </a:endParaRPr>
          </a:p>
          <a:p>
            <a:pPr eaLnBrk="0" hangingPunct="0">
              <a:lnSpc>
                <a:spcPct val="130000"/>
              </a:lnSpc>
              <a:buClr>
                <a:srgbClr val="FF0000"/>
              </a:buClr>
              <a:buFontTx/>
              <a:buChar char="•"/>
            </a:pPr>
            <a:endParaRPr lang="en-US" altLang="zh-CN" sz="1200" dirty="0">
              <a:latin typeface="楷体_GB2312"/>
              <a:ea typeface="楷体_GB2312"/>
              <a:cs typeface="楷体_GB2312"/>
            </a:endParaRPr>
          </a:p>
        </p:txBody>
      </p:sp>
      <p:sp>
        <p:nvSpPr>
          <p:cNvPr id="27681" name="Rectangle 33"/>
          <p:cNvSpPr>
            <a:spLocks noChangeArrowheads="1"/>
          </p:cNvSpPr>
          <p:nvPr/>
        </p:nvSpPr>
        <p:spPr bwMode="auto">
          <a:xfrm>
            <a:off x="4498975" y="5053683"/>
            <a:ext cx="1036638" cy="1474787"/>
          </a:xfrm>
          <a:prstGeom prst="rect">
            <a:avLst/>
          </a:prstGeom>
          <a:noFill/>
          <a:ln w="6350" algn="ctr">
            <a:noFill/>
            <a:miter lim="800000"/>
            <a:headEnd/>
            <a:tailEnd/>
          </a:ln>
        </p:spPr>
        <p:txBody>
          <a:bodyPr lIns="90000" tIns="46800" rIns="90000" bIns="46800"/>
          <a:lstStyle/>
          <a:p>
            <a:pPr eaLnBrk="0" hangingPunct="0">
              <a:lnSpc>
                <a:spcPct val="130000"/>
              </a:lnSpc>
              <a:buClr>
                <a:srgbClr val="FF0000"/>
              </a:buClr>
              <a:buFontTx/>
              <a:buChar char="•"/>
            </a:pPr>
            <a:r>
              <a:rPr lang="zh-CN" altLang="en-US" sz="1200" dirty="0" smtClean="0">
                <a:latin typeface="楷体_GB2312"/>
                <a:ea typeface="楷体_GB2312"/>
                <a:cs typeface="楷体_GB2312"/>
              </a:rPr>
              <a:t>需求分析</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smtClean="0">
                <a:latin typeface="楷体_GB2312"/>
                <a:ea typeface="楷体_GB2312"/>
                <a:cs typeface="楷体_GB2312"/>
              </a:rPr>
              <a:t>系统开发</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smtClean="0">
                <a:latin typeface="楷体_GB2312"/>
                <a:ea typeface="楷体_GB2312"/>
                <a:cs typeface="楷体_GB2312"/>
              </a:rPr>
              <a:t>系统推广</a:t>
            </a:r>
            <a:endParaRPr lang="en-US" altLang="zh-CN" sz="1200" dirty="0" smtClean="0">
              <a:latin typeface="楷体_GB2312"/>
              <a:ea typeface="楷体_GB2312"/>
              <a:cs typeface="楷体_GB2312"/>
            </a:endParaRPr>
          </a:p>
          <a:p>
            <a:pPr eaLnBrk="0" hangingPunct="0">
              <a:lnSpc>
                <a:spcPct val="130000"/>
              </a:lnSpc>
              <a:buClr>
                <a:srgbClr val="FF0000"/>
              </a:buClr>
              <a:buFontTx/>
              <a:buChar char="•"/>
            </a:pPr>
            <a:r>
              <a:rPr lang="zh-CN" altLang="en-US" sz="1200" dirty="0" smtClean="0">
                <a:latin typeface="楷体_GB2312"/>
                <a:ea typeface="楷体_GB2312"/>
                <a:cs typeface="楷体_GB2312"/>
              </a:rPr>
              <a:t>系统优化</a:t>
            </a:r>
            <a:endParaRPr lang="en-US" altLang="zh-CN" sz="1200" dirty="0">
              <a:latin typeface="楷体_GB2312"/>
              <a:ea typeface="楷体_GB2312"/>
              <a:cs typeface="楷体_GB2312"/>
            </a:endParaRPr>
          </a:p>
          <a:p>
            <a:pPr eaLnBrk="0" hangingPunct="0">
              <a:lnSpc>
                <a:spcPct val="130000"/>
              </a:lnSpc>
              <a:buClr>
                <a:srgbClr val="FF0000"/>
              </a:buClr>
              <a:buFontTx/>
              <a:buChar char="•"/>
            </a:pPr>
            <a:endParaRPr lang="zh-CN" altLang="en-US" sz="1200" dirty="0">
              <a:latin typeface="楷体_GB2312"/>
              <a:ea typeface="楷体_GB2312"/>
              <a:cs typeface="楷体_GB2312"/>
            </a:endParaRPr>
          </a:p>
        </p:txBody>
      </p:sp>
      <p:sp>
        <p:nvSpPr>
          <p:cNvPr id="96" name="Rectangle 33"/>
          <p:cNvSpPr>
            <a:spLocks noChangeArrowheads="1"/>
          </p:cNvSpPr>
          <p:nvPr/>
        </p:nvSpPr>
        <p:spPr bwMode="auto">
          <a:xfrm>
            <a:off x="2959100" y="5044158"/>
            <a:ext cx="1036638" cy="1474787"/>
          </a:xfrm>
          <a:prstGeom prst="rect">
            <a:avLst/>
          </a:prstGeom>
          <a:noFill/>
          <a:ln w="6350" algn="ctr">
            <a:noFill/>
            <a:miter lim="800000"/>
            <a:headEnd/>
            <a:tailEnd/>
          </a:ln>
          <a:effectLst/>
        </p:spPr>
        <p:txBody>
          <a:bodyPr lIns="90000" tIns="46800" rIns="90000" bIns="46800"/>
          <a:lstStyle/>
          <a:p>
            <a:pPr eaLnBrk="0" hangingPunct="0">
              <a:lnSpc>
                <a:spcPct val="130000"/>
              </a:lnSpc>
              <a:buClr>
                <a:srgbClr val="FF0000"/>
              </a:buClr>
              <a:buFontTx/>
              <a:buChar char="•"/>
              <a:defRPr/>
            </a:pPr>
            <a:r>
              <a:rPr lang="zh-CN" altLang="en-US" sz="1200" dirty="0">
                <a:latin typeface="楷体_GB2312" pitchFamily="49" charset="-122"/>
                <a:ea typeface="楷体_GB2312" pitchFamily="49" charset="-122"/>
              </a:rPr>
              <a:t>组织设计</a:t>
            </a:r>
            <a:endParaRPr lang="en-US" altLang="zh-CN" sz="1200" dirty="0">
              <a:latin typeface="楷体_GB2312" pitchFamily="49" charset="-122"/>
              <a:ea typeface="楷体_GB2312" pitchFamily="49" charset="-122"/>
            </a:endParaRPr>
          </a:p>
          <a:p>
            <a:pPr eaLnBrk="0" hangingPunct="0">
              <a:lnSpc>
                <a:spcPct val="130000"/>
              </a:lnSpc>
              <a:buClr>
                <a:srgbClr val="FF0000"/>
              </a:buClr>
              <a:buFontTx/>
              <a:buChar char="•"/>
              <a:defRPr/>
            </a:pPr>
            <a:r>
              <a:rPr lang="zh-CN" altLang="en-US" sz="1200" dirty="0">
                <a:latin typeface="楷体_GB2312" pitchFamily="49" charset="-122"/>
                <a:ea typeface="楷体_GB2312" pitchFamily="49" charset="-122"/>
              </a:rPr>
              <a:t>业务流程</a:t>
            </a:r>
            <a:endParaRPr lang="en-US" altLang="zh-CN" sz="1200" dirty="0">
              <a:latin typeface="楷体_GB2312" pitchFamily="49" charset="-122"/>
              <a:ea typeface="楷体_GB2312" pitchFamily="49" charset="-122"/>
            </a:endParaRPr>
          </a:p>
          <a:p>
            <a:pPr marL="85725" indent="-85725" eaLnBrk="0" hangingPunct="0">
              <a:lnSpc>
                <a:spcPct val="130000"/>
              </a:lnSpc>
              <a:buClr>
                <a:srgbClr val="FF0000"/>
              </a:buClr>
              <a:buFontTx/>
              <a:buChar char="•"/>
              <a:defRPr/>
            </a:pPr>
            <a:r>
              <a:rPr lang="zh-CN" altLang="en-US" sz="1200" dirty="0">
                <a:latin typeface="楷体_GB2312" pitchFamily="49" charset="-122"/>
                <a:ea typeface="楷体_GB2312" pitchFamily="49" charset="-122"/>
              </a:rPr>
              <a:t>管理体系设计</a:t>
            </a:r>
            <a:endParaRPr lang="en-US" altLang="zh-CN" sz="1200" dirty="0">
              <a:latin typeface="楷体_GB2312" pitchFamily="49" charset="-122"/>
              <a:ea typeface="楷体_GB2312" pitchFamily="49" charset="-122"/>
            </a:endParaRPr>
          </a:p>
          <a:p>
            <a:pPr eaLnBrk="0" hangingPunct="0">
              <a:lnSpc>
                <a:spcPct val="130000"/>
              </a:lnSpc>
              <a:buClr>
                <a:srgbClr val="FF0000"/>
              </a:buClr>
              <a:buFontTx/>
              <a:buChar char="•"/>
              <a:defRPr/>
            </a:pPr>
            <a:endParaRPr lang="zh-CN" altLang="en-US" sz="1200" dirty="0">
              <a:latin typeface="楷体_GB2312" pitchFamily="49" charset="-122"/>
              <a:ea typeface="楷体_GB2312" pitchFamily="49" charset="-122"/>
            </a:endParaRPr>
          </a:p>
        </p:txBody>
      </p:sp>
      <p:sp>
        <p:nvSpPr>
          <p:cNvPr id="27683" name="矩形 96"/>
          <p:cNvSpPr>
            <a:spLocks noChangeArrowheads="1"/>
          </p:cNvSpPr>
          <p:nvPr/>
        </p:nvSpPr>
        <p:spPr bwMode="auto">
          <a:xfrm>
            <a:off x="1116013" y="2344886"/>
            <a:ext cx="414337" cy="369888"/>
          </a:xfrm>
          <a:prstGeom prst="rect">
            <a:avLst/>
          </a:prstGeom>
          <a:noFill/>
          <a:ln w="9525">
            <a:noFill/>
            <a:miter lim="800000"/>
            <a:headEnd/>
            <a:tailEnd/>
          </a:ln>
        </p:spPr>
        <p:txBody>
          <a:bodyPr wrap="none">
            <a:spAutoFit/>
          </a:bodyPr>
          <a:lstStyle/>
          <a:p>
            <a:r>
              <a:rPr lang="zh-CN" altLang="en-US" sz="1800">
                <a:ea typeface="黑体" pitchFamily="49" charset="-122"/>
              </a:rPr>
              <a:t>①</a:t>
            </a:r>
          </a:p>
        </p:txBody>
      </p:sp>
      <p:sp>
        <p:nvSpPr>
          <p:cNvPr id="27684" name="矩形 97"/>
          <p:cNvSpPr>
            <a:spLocks noChangeArrowheads="1"/>
          </p:cNvSpPr>
          <p:nvPr/>
        </p:nvSpPr>
        <p:spPr bwMode="auto">
          <a:xfrm>
            <a:off x="2627313" y="2344886"/>
            <a:ext cx="415925" cy="369888"/>
          </a:xfrm>
          <a:prstGeom prst="rect">
            <a:avLst/>
          </a:prstGeom>
          <a:noFill/>
          <a:ln w="9525">
            <a:noFill/>
            <a:miter lim="800000"/>
            <a:headEnd/>
            <a:tailEnd/>
          </a:ln>
        </p:spPr>
        <p:txBody>
          <a:bodyPr wrap="none">
            <a:spAutoFit/>
          </a:bodyPr>
          <a:lstStyle/>
          <a:p>
            <a:r>
              <a:rPr lang="zh-CN" altLang="en-US" sz="1800">
                <a:ea typeface="黑体" pitchFamily="49" charset="-122"/>
              </a:rPr>
              <a:t>②</a:t>
            </a:r>
          </a:p>
        </p:txBody>
      </p:sp>
      <p:sp>
        <p:nvSpPr>
          <p:cNvPr id="27685" name="矩形 98"/>
          <p:cNvSpPr>
            <a:spLocks noChangeArrowheads="1"/>
          </p:cNvSpPr>
          <p:nvPr/>
        </p:nvSpPr>
        <p:spPr bwMode="auto">
          <a:xfrm>
            <a:off x="5724525" y="2344886"/>
            <a:ext cx="414338" cy="369888"/>
          </a:xfrm>
          <a:prstGeom prst="rect">
            <a:avLst/>
          </a:prstGeom>
          <a:noFill/>
          <a:ln w="9525">
            <a:noFill/>
            <a:miter lim="800000"/>
            <a:headEnd/>
            <a:tailEnd/>
          </a:ln>
        </p:spPr>
        <p:txBody>
          <a:bodyPr wrap="none">
            <a:spAutoFit/>
          </a:bodyPr>
          <a:lstStyle/>
          <a:p>
            <a:r>
              <a:rPr lang="zh-CN" altLang="en-US" sz="1800">
                <a:ea typeface="黑体" pitchFamily="49" charset="-122"/>
              </a:rPr>
              <a:t>④</a:t>
            </a:r>
          </a:p>
        </p:txBody>
      </p:sp>
      <p:sp>
        <p:nvSpPr>
          <p:cNvPr id="100" name="矩形 99"/>
          <p:cNvSpPr/>
          <p:nvPr/>
        </p:nvSpPr>
        <p:spPr>
          <a:xfrm>
            <a:off x="4211638" y="2344886"/>
            <a:ext cx="415925" cy="452438"/>
          </a:xfrm>
          <a:prstGeom prst="rect">
            <a:avLst/>
          </a:prstGeom>
        </p:spPr>
        <p:txBody>
          <a:bodyPr wrap="none">
            <a:spAutoFit/>
          </a:bodyPr>
          <a:lstStyle/>
          <a:p>
            <a:pPr eaLnBrk="0" hangingPunct="0">
              <a:lnSpc>
                <a:spcPct val="130000"/>
              </a:lnSpc>
              <a:buClr>
                <a:srgbClr val="FF0000"/>
              </a:buClr>
              <a:defRPr/>
            </a:pPr>
            <a:r>
              <a:rPr lang="zh-CN" altLang="en-US" sz="1800" dirty="0">
                <a:solidFill>
                  <a:srgbClr val="000000"/>
                </a:solidFill>
                <a:latin typeface="+mj-ea"/>
                <a:ea typeface="+mj-ea"/>
              </a:rPr>
              <a:t>③</a:t>
            </a:r>
          </a:p>
        </p:txBody>
      </p:sp>
      <p:sp>
        <p:nvSpPr>
          <p:cNvPr id="27687" name="矩形 102"/>
          <p:cNvSpPr>
            <a:spLocks noChangeArrowheads="1"/>
          </p:cNvSpPr>
          <p:nvPr/>
        </p:nvSpPr>
        <p:spPr bwMode="auto">
          <a:xfrm>
            <a:off x="1116013" y="4499645"/>
            <a:ext cx="414337" cy="368300"/>
          </a:xfrm>
          <a:prstGeom prst="rect">
            <a:avLst/>
          </a:prstGeom>
          <a:noFill/>
          <a:ln w="9525">
            <a:noFill/>
            <a:miter lim="800000"/>
            <a:headEnd/>
            <a:tailEnd/>
          </a:ln>
        </p:spPr>
        <p:txBody>
          <a:bodyPr wrap="none">
            <a:spAutoFit/>
          </a:bodyPr>
          <a:lstStyle/>
          <a:p>
            <a:r>
              <a:rPr lang="zh-CN" altLang="en-US" sz="1800">
                <a:ea typeface="黑体" pitchFamily="49" charset="-122"/>
              </a:rPr>
              <a:t>⑤</a:t>
            </a:r>
          </a:p>
        </p:txBody>
      </p:sp>
      <p:sp>
        <p:nvSpPr>
          <p:cNvPr id="27688" name="矩形 103"/>
          <p:cNvSpPr>
            <a:spLocks noChangeArrowheads="1"/>
          </p:cNvSpPr>
          <p:nvPr/>
        </p:nvSpPr>
        <p:spPr bwMode="auto">
          <a:xfrm>
            <a:off x="2627313" y="4509170"/>
            <a:ext cx="415925" cy="368300"/>
          </a:xfrm>
          <a:prstGeom prst="rect">
            <a:avLst/>
          </a:prstGeom>
          <a:noFill/>
          <a:ln w="9525">
            <a:noFill/>
            <a:miter lim="800000"/>
            <a:headEnd/>
            <a:tailEnd/>
          </a:ln>
        </p:spPr>
        <p:txBody>
          <a:bodyPr wrap="none">
            <a:spAutoFit/>
          </a:bodyPr>
          <a:lstStyle/>
          <a:p>
            <a:r>
              <a:rPr lang="zh-CN" altLang="en-US" sz="1800">
                <a:ea typeface="黑体" pitchFamily="49" charset="-122"/>
              </a:rPr>
              <a:t>⑥</a:t>
            </a:r>
          </a:p>
        </p:txBody>
      </p:sp>
      <p:sp>
        <p:nvSpPr>
          <p:cNvPr id="27689" name="矩形 104"/>
          <p:cNvSpPr>
            <a:spLocks noChangeArrowheads="1"/>
          </p:cNvSpPr>
          <p:nvPr/>
        </p:nvSpPr>
        <p:spPr bwMode="auto">
          <a:xfrm>
            <a:off x="4156075" y="4499645"/>
            <a:ext cx="415925" cy="368300"/>
          </a:xfrm>
          <a:prstGeom prst="rect">
            <a:avLst/>
          </a:prstGeom>
          <a:noFill/>
          <a:ln w="9525">
            <a:noFill/>
            <a:miter lim="800000"/>
            <a:headEnd/>
            <a:tailEnd/>
          </a:ln>
        </p:spPr>
        <p:txBody>
          <a:bodyPr wrap="none">
            <a:spAutoFit/>
          </a:bodyPr>
          <a:lstStyle/>
          <a:p>
            <a:r>
              <a:rPr lang="zh-CN" altLang="en-US" sz="1800" dirty="0">
                <a:ea typeface="黑体" pitchFamily="49" charset="-122"/>
              </a:rPr>
              <a:t>⑦</a:t>
            </a:r>
          </a:p>
        </p:txBody>
      </p:sp>
      <p:sp>
        <p:nvSpPr>
          <p:cNvPr id="43" name="Freeform 19"/>
          <p:cNvSpPr>
            <a:spLocks/>
          </p:cNvSpPr>
          <p:nvPr/>
        </p:nvSpPr>
        <p:spPr bwMode="auto">
          <a:xfrm>
            <a:off x="6060083" y="4725268"/>
            <a:ext cx="1392237" cy="215900"/>
          </a:xfrm>
          <a:custGeom>
            <a:avLst/>
            <a:gdLst>
              <a:gd name="T0" fmla="*/ 0 w 3715"/>
              <a:gd name="T1" fmla="*/ 0 h 1752"/>
              <a:gd name="T2" fmla="*/ 3033 w 3715"/>
              <a:gd name="T3" fmla="*/ 0 h 1752"/>
              <a:gd name="T4" fmla="*/ 3715 w 3715"/>
              <a:gd name="T5" fmla="*/ 877 h 1752"/>
              <a:gd name="T6" fmla="*/ 3033 w 3715"/>
              <a:gd name="T7" fmla="*/ 1752 h 1752"/>
              <a:gd name="T8" fmla="*/ 0 60000 65536"/>
              <a:gd name="T9" fmla="*/ 0 60000 65536"/>
              <a:gd name="T10" fmla="*/ 0 60000 65536"/>
              <a:gd name="T11" fmla="*/ 0 60000 65536"/>
              <a:gd name="T12" fmla="*/ 0 w 3715"/>
              <a:gd name="T13" fmla="*/ 0 h 1752"/>
              <a:gd name="T14" fmla="*/ 3715 w 3715"/>
              <a:gd name="T15" fmla="*/ 1752 h 1752"/>
            </a:gdLst>
            <a:ahLst/>
            <a:cxnLst>
              <a:cxn ang="T8">
                <a:pos x="T0" y="T1"/>
              </a:cxn>
              <a:cxn ang="T9">
                <a:pos x="T2" y="T3"/>
              </a:cxn>
              <a:cxn ang="T10">
                <a:pos x="T4" y="T5"/>
              </a:cxn>
              <a:cxn ang="T11">
                <a:pos x="T6" y="T7"/>
              </a:cxn>
            </a:cxnLst>
            <a:rect l="T12" t="T13" r="T14" b="T15"/>
            <a:pathLst>
              <a:path w="3715" h="1752">
                <a:moveTo>
                  <a:pt x="0" y="0"/>
                </a:moveTo>
                <a:lnTo>
                  <a:pt x="3033" y="0"/>
                </a:lnTo>
                <a:lnTo>
                  <a:pt x="3715" y="877"/>
                </a:lnTo>
                <a:lnTo>
                  <a:pt x="3033" y="1752"/>
                </a:lnTo>
              </a:path>
            </a:pathLst>
          </a:custGeom>
          <a:noFill/>
          <a:ln w="22225" cap="flat" cmpd="sng">
            <a:solidFill>
              <a:srgbClr val="336699"/>
            </a:solidFill>
            <a:prstDash val="solid"/>
            <a:round/>
            <a:headEnd/>
            <a:tailEnd/>
          </a:ln>
        </p:spPr>
        <p:txBody>
          <a:bodyPr lIns="0" tIns="0" rIns="0" bIns="0" anchor="ctr">
            <a:spAutoFit/>
          </a:bodyPr>
          <a:lstStyle/>
          <a:p>
            <a:endParaRPr lang="zh-CN" altLang="en-US"/>
          </a:p>
        </p:txBody>
      </p:sp>
      <p:sp>
        <p:nvSpPr>
          <p:cNvPr id="44" name="Rectangle 24"/>
          <p:cNvSpPr>
            <a:spLocks noChangeArrowheads="1"/>
          </p:cNvSpPr>
          <p:nvPr/>
        </p:nvSpPr>
        <p:spPr bwMode="auto">
          <a:xfrm>
            <a:off x="5991572" y="4796681"/>
            <a:ext cx="1028700" cy="179387"/>
          </a:xfrm>
          <a:prstGeom prst="rect">
            <a:avLst/>
          </a:prstGeom>
          <a:noFill/>
          <a:ln w="6350" algn="ctr">
            <a:noFill/>
            <a:miter lim="800000"/>
            <a:headEnd/>
            <a:tailEnd/>
          </a:ln>
        </p:spPr>
        <p:txBody>
          <a:bodyPr lIns="0" tIns="0" rIns="0" bIns="0" anchor="ctr"/>
          <a:lstStyle/>
          <a:p>
            <a:pPr algn="ctr" defTabSz="330200">
              <a:spcBef>
                <a:spcPct val="20000"/>
              </a:spcBef>
              <a:tabLst>
                <a:tab pos="8521700" algn="r"/>
              </a:tabLst>
            </a:pPr>
            <a:r>
              <a:rPr lang="zh-CN" altLang="en-US" sz="1800" dirty="0">
                <a:latin typeface="黑体" pitchFamily="49" charset="-122"/>
                <a:ea typeface="黑体" pitchFamily="49" charset="-122"/>
              </a:rPr>
              <a:t>服务创新</a:t>
            </a:r>
            <a:endParaRPr lang="en-US" altLang="de-DE" sz="1800" dirty="0">
              <a:latin typeface="黑体" pitchFamily="49" charset="-122"/>
              <a:ea typeface="黑体" pitchFamily="49" charset="-122"/>
            </a:endParaRPr>
          </a:p>
        </p:txBody>
      </p:sp>
      <p:sp>
        <p:nvSpPr>
          <p:cNvPr id="45" name="Line 30"/>
          <p:cNvSpPr>
            <a:spLocks noChangeShapeType="1"/>
          </p:cNvSpPr>
          <p:nvPr/>
        </p:nvSpPr>
        <p:spPr bwMode="auto">
          <a:xfrm>
            <a:off x="7060927" y="5069731"/>
            <a:ext cx="0" cy="1671637"/>
          </a:xfrm>
          <a:prstGeom prst="line">
            <a:avLst/>
          </a:prstGeom>
          <a:noFill/>
          <a:ln w="22225">
            <a:solidFill>
              <a:srgbClr val="336699"/>
            </a:solidFill>
            <a:round/>
            <a:headEnd/>
            <a:tailEnd/>
          </a:ln>
        </p:spPr>
        <p:txBody>
          <a:bodyPr wrap="none" lIns="0" tIns="0" rIns="0" bIns="0" anchor="ctr">
            <a:spAutoFit/>
          </a:bodyPr>
          <a:lstStyle/>
          <a:p>
            <a:endParaRPr lang="zh-CN" altLang="en-US"/>
          </a:p>
        </p:txBody>
      </p:sp>
      <p:sp>
        <p:nvSpPr>
          <p:cNvPr id="46" name="Rectangle 33"/>
          <p:cNvSpPr>
            <a:spLocks noChangeArrowheads="1"/>
          </p:cNvSpPr>
          <p:nvPr/>
        </p:nvSpPr>
        <p:spPr bwMode="auto">
          <a:xfrm>
            <a:off x="6013177" y="5095131"/>
            <a:ext cx="1036638" cy="1474787"/>
          </a:xfrm>
          <a:prstGeom prst="rect">
            <a:avLst/>
          </a:prstGeom>
          <a:noFill/>
          <a:ln w="6350" algn="ctr">
            <a:noFill/>
            <a:miter lim="800000"/>
            <a:headEnd/>
            <a:tailEnd/>
          </a:ln>
        </p:spPr>
        <p:txBody>
          <a:bodyPr lIns="90000" tIns="46800" rIns="90000" bIns="46800"/>
          <a:lstStyle/>
          <a:p>
            <a:pPr eaLnBrk="0" hangingPunct="0">
              <a:lnSpc>
                <a:spcPct val="130000"/>
              </a:lnSpc>
              <a:buClr>
                <a:srgbClr val="FF0000"/>
              </a:buClr>
              <a:buFontTx/>
              <a:buChar char="•"/>
            </a:pPr>
            <a:r>
              <a:rPr lang="zh-CN" altLang="en-US" sz="1200" dirty="0">
                <a:latin typeface="楷体_GB2312"/>
                <a:ea typeface="楷体_GB2312"/>
                <a:cs typeface="楷体_GB2312"/>
              </a:rPr>
              <a:t>基础服务</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增值服务</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价值链经营</a:t>
            </a:r>
            <a:endParaRPr lang="en-US" altLang="zh-CN" sz="1200" dirty="0">
              <a:latin typeface="楷体_GB2312"/>
              <a:ea typeface="楷体_GB2312"/>
              <a:cs typeface="楷体_GB2312"/>
            </a:endParaRPr>
          </a:p>
          <a:p>
            <a:pPr eaLnBrk="0" hangingPunct="0">
              <a:lnSpc>
                <a:spcPct val="130000"/>
              </a:lnSpc>
              <a:buClr>
                <a:srgbClr val="FF0000"/>
              </a:buClr>
              <a:buFontTx/>
              <a:buChar char="•"/>
            </a:pPr>
            <a:r>
              <a:rPr lang="zh-CN" altLang="en-US" sz="1200" dirty="0">
                <a:latin typeface="楷体_GB2312"/>
                <a:ea typeface="楷体_GB2312"/>
                <a:cs typeface="楷体_GB2312"/>
              </a:rPr>
              <a:t>信息系统开发</a:t>
            </a:r>
            <a:endParaRPr lang="en-US" altLang="zh-CN" sz="1200" dirty="0">
              <a:latin typeface="楷体_GB2312"/>
              <a:ea typeface="楷体_GB2312"/>
              <a:cs typeface="楷体_GB2312"/>
            </a:endParaRPr>
          </a:p>
          <a:p>
            <a:pPr eaLnBrk="0" hangingPunct="0">
              <a:lnSpc>
                <a:spcPct val="130000"/>
              </a:lnSpc>
              <a:buClr>
                <a:srgbClr val="FF0000"/>
              </a:buClr>
              <a:buFontTx/>
              <a:buChar char="•"/>
            </a:pPr>
            <a:endParaRPr lang="zh-CN" altLang="en-US" sz="1200" dirty="0">
              <a:latin typeface="楷体_GB2312"/>
              <a:ea typeface="楷体_GB2312"/>
              <a:cs typeface="楷体_GB2312"/>
            </a:endParaRPr>
          </a:p>
        </p:txBody>
      </p:sp>
      <p:sp>
        <p:nvSpPr>
          <p:cNvPr id="47" name="矩形 104"/>
          <p:cNvSpPr>
            <a:spLocks noChangeArrowheads="1"/>
          </p:cNvSpPr>
          <p:nvPr/>
        </p:nvSpPr>
        <p:spPr bwMode="auto">
          <a:xfrm>
            <a:off x="5724128" y="4509120"/>
            <a:ext cx="415498" cy="369332"/>
          </a:xfrm>
          <a:prstGeom prst="rect">
            <a:avLst/>
          </a:prstGeom>
          <a:noFill/>
          <a:ln w="9525">
            <a:noFill/>
            <a:miter lim="800000"/>
            <a:headEnd/>
            <a:tailEnd/>
          </a:ln>
        </p:spPr>
        <p:txBody>
          <a:bodyPr wrap="none">
            <a:spAutoFit/>
          </a:bodyPr>
          <a:lstStyle/>
          <a:p>
            <a:r>
              <a:rPr lang="zh-CN" altLang="en-US" sz="1800" dirty="0" smtClean="0">
                <a:ea typeface="黑体" pitchFamily="49" charset="-122"/>
              </a:rPr>
              <a:t>⑧</a:t>
            </a:r>
            <a:endParaRPr lang="zh-CN" altLang="en-US" sz="1800" dirty="0">
              <a:ea typeface="黑体"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722219F5-A1BA-49E0-975E-92F45ED30C9F}" type="slidenum">
              <a:rPr lang="en-US" altLang="zh-CN" smtClean="0"/>
              <a:pPr>
                <a:defRPr/>
              </a:pPr>
              <a:t>13</a:t>
            </a:fld>
            <a:endParaRPr lang="en-US" altLang="zh-CN"/>
          </a:p>
        </p:txBody>
      </p:sp>
      <p:sp>
        <p:nvSpPr>
          <p:cNvPr id="28674" name="Rectangle 2"/>
          <p:cNvSpPr>
            <a:spLocks noChangeArrowheads="1"/>
          </p:cNvSpPr>
          <p:nvPr/>
        </p:nvSpPr>
        <p:spPr bwMode="auto">
          <a:xfrm>
            <a:off x="323850" y="908050"/>
            <a:ext cx="8135938" cy="576263"/>
          </a:xfrm>
          <a:prstGeom prst="rect">
            <a:avLst/>
          </a:prstGeom>
          <a:noFill/>
          <a:ln w="9525">
            <a:noFill/>
            <a:miter lim="800000"/>
            <a:headEnd/>
            <a:tailEnd/>
          </a:ln>
        </p:spPr>
        <p:txBody>
          <a:bodyPr/>
          <a:lstStyle/>
          <a:p>
            <a:pPr marL="812800" indent="-812800">
              <a:lnSpc>
                <a:spcPct val="150000"/>
              </a:lnSpc>
            </a:pPr>
            <a:r>
              <a:rPr lang="zh-CN" altLang="en-US" sz="2000" b="1">
                <a:solidFill>
                  <a:srgbClr val="CC0000"/>
                </a:solidFill>
                <a:latin typeface="微软雅黑" pitchFamily="34" charset="-122"/>
                <a:ea typeface="微软雅黑" pitchFamily="34" charset="-122"/>
                <a:sym typeface="微软雅黑" pitchFamily="34" charset="-122"/>
              </a:rPr>
              <a:t>（</a:t>
            </a:r>
            <a:r>
              <a:rPr lang="en-US" altLang="zh-CN" sz="2000" b="1">
                <a:solidFill>
                  <a:srgbClr val="CC0000"/>
                </a:solidFill>
                <a:latin typeface="微软雅黑" pitchFamily="34" charset="-122"/>
                <a:ea typeface="微软雅黑" pitchFamily="34" charset="-122"/>
                <a:sym typeface="微软雅黑" pitchFamily="34" charset="-122"/>
              </a:rPr>
              <a:t>1</a:t>
            </a:r>
            <a:r>
              <a:rPr lang="zh-CN" altLang="en-US" sz="2000" b="1">
                <a:solidFill>
                  <a:srgbClr val="CC0000"/>
                </a:solidFill>
                <a:latin typeface="微软雅黑" pitchFamily="34" charset="-122"/>
                <a:ea typeface="微软雅黑" pitchFamily="34" charset="-122"/>
                <a:sym typeface="微软雅黑" pitchFamily="34" charset="-122"/>
              </a:rPr>
              <a:t>）</a:t>
            </a:r>
            <a:r>
              <a:rPr lang="zh-CN" altLang="zh-CN" sz="2000" b="1">
                <a:solidFill>
                  <a:srgbClr val="CC0000"/>
                </a:solidFill>
                <a:latin typeface="微软雅黑" pitchFamily="34" charset="-122"/>
                <a:ea typeface="微软雅黑" pitchFamily="34" charset="-122"/>
                <a:sym typeface="微软雅黑" pitchFamily="34" charset="-122"/>
              </a:rPr>
              <a:t>综合考虑区域经济发展</a:t>
            </a:r>
            <a:r>
              <a:rPr lang="zh-CN" altLang="en-US" sz="2000" b="1">
                <a:solidFill>
                  <a:srgbClr val="CC0000"/>
                </a:solidFill>
                <a:latin typeface="微软雅黑" pitchFamily="34" charset="-122"/>
                <a:ea typeface="微软雅黑" pitchFamily="34" charset="-122"/>
                <a:sym typeface="微软雅黑" pitchFamily="34" charset="-122"/>
              </a:rPr>
              <a:t>及</a:t>
            </a:r>
            <a:r>
              <a:rPr lang="zh-CN" altLang="zh-CN" sz="2000" b="1">
                <a:solidFill>
                  <a:srgbClr val="CC0000"/>
                </a:solidFill>
                <a:latin typeface="微软雅黑" pitchFamily="34" charset="-122"/>
                <a:ea typeface="微软雅黑" pitchFamily="34" charset="-122"/>
                <a:sym typeface="微软雅黑" pitchFamily="34" charset="-122"/>
              </a:rPr>
              <a:t>物流需求</a:t>
            </a:r>
            <a:r>
              <a:rPr lang="zh-CN" altLang="en-US" sz="2000" b="1">
                <a:solidFill>
                  <a:srgbClr val="CC0000"/>
                </a:solidFill>
                <a:latin typeface="微软雅黑" pitchFamily="34" charset="-122"/>
                <a:ea typeface="微软雅黑" pitchFamily="34" charset="-122"/>
                <a:sym typeface="微软雅黑" pitchFamily="34" charset="-122"/>
              </a:rPr>
              <a:t>特点</a:t>
            </a:r>
            <a:r>
              <a:rPr lang="zh-CN" altLang="zh-CN" sz="2000" b="1">
                <a:solidFill>
                  <a:srgbClr val="CC0000"/>
                </a:solidFill>
                <a:latin typeface="微软雅黑" pitchFamily="34" charset="-122"/>
                <a:ea typeface="微软雅黑" pitchFamily="34" charset="-122"/>
                <a:sym typeface="微软雅黑" pitchFamily="34" charset="-122"/>
              </a:rPr>
              <a:t>，科学规划物流园区</a:t>
            </a:r>
            <a:endParaRPr lang="zh-CN" altLang="en-US" sz="2000">
              <a:solidFill>
                <a:srgbClr val="000000"/>
              </a:solidFill>
              <a:latin typeface="Arial" charset="0"/>
              <a:ea typeface="黑体" pitchFamily="49" charset="-122"/>
              <a:sym typeface="Arial" charset="0"/>
            </a:endParaRPr>
          </a:p>
        </p:txBody>
      </p:sp>
      <p:sp>
        <p:nvSpPr>
          <p:cNvPr id="6" name="Rectangle 3"/>
          <p:cNvSpPr>
            <a:spLocks noChangeArrowheads="1"/>
          </p:cNvSpPr>
          <p:nvPr/>
        </p:nvSpPr>
        <p:spPr bwMode="auto">
          <a:xfrm>
            <a:off x="755576" y="1628800"/>
            <a:ext cx="5472608" cy="5213735"/>
          </a:xfrm>
          <a:prstGeom prst="rect">
            <a:avLst/>
          </a:prstGeom>
          <a:noFill/>
          <a:ln w="9525">
            <a:noFill/>
            <a:miter lim="800000"/>
            <a:headEnd/>
            <a:tailEnd/>
          </a:ln>
        </p:spPr>
        <p:txBody>
          <a:bodyPr wrap="square">
            <a:spAutoFit/>
          </a:bodyPr>
          <a:lstStyle/>
          <a:p>
            <a:pPr marL="342900" indent="-342900">
              <a:lnSpc>
                <a:spcPct val="160000"/>
              </a:lnSpc>
              <a:buClr>
                <a:schemeClr val="bg2"/>
              </a:buClr>
              <a:buSzPct val="75000"/>
              <a:buFont typeface="Wingdings" pitchFamily="2" charset="2"/>
              <a:buChar char="n"/>
            </a:pPr>
            <a:r>
              <a:rPr lang="zh-CN" altLang="en-US" sz="1600" dirty="0">
                <a:latin typeface="微软雅黑" pitchFamily="34" charset="-122"/>
                <a:ea typeface="微软雅黑" pitchFamily="34" charset="-122"/>
              </a:rPr>
              <a:t>物流园区进行规划时，</a:t>
            </a:r>
            <a:r>
              <a:rPr kumimoji="0" lang="zh-CN" altLang="zh-CN" sz="1600" dirty="0">
                <a:latin typeface="微软雅黑" pitchFamily="34" charset="-122"/>
                <a:ea typeface="微软雅黑" pitchFamily="34" charset="-122"/>
              </a:rPr>
              <a:t>既要符合区域经济产业发展要求，也要满足区域物流市场需求。因此，</a:t>
            </a:r>
            <a:r>
              <a:rPr kumimoji="0" lang="zh-CN" altLang="en-US" sz="1600" dirty="0">
                <a:latin typeface="微软雅黑" pitchFamily="34" charset="-122"/>
                <a:ea typeface="微软雅黑" pitchFamily="34" charset="-122"/>
              </a:rPr>
              <a:t>对于园区规划必须考虑两方面：</a:t>
            </a:r>
            <a:endParaRPr kumimoji="0" lang="en-US" altLang="zh-CN" sz="1600" dirty="0">
              <a:latin typeface="微软雅黑" pitchFamily="34" charset="-122"/>
              <a:ea typeface="微软雅黑" pitchFamily="34" charset="-122"/>
            </a:endParaRPr>
          </a:p>
          <a:p>
            <a:pPr marL="800100" lvl="1" indent="-342900">
              <a:lnSpc>
                <a:spcPct val="160000"/>
              </a:lnSpc>
              <a:buClr>
                <a:schemeClr val="bg2"/>
              </a:buClr>
              <a:buSzPct val="75000"/>
              <a:buFont typeface="Wingdings" pitchFamily="2" charset="2"/>
              <a:buChar char="n"/>
            </a:pPr>
            <a:r>
              <a:rPr kumimoji="0" lang="zh-CN" altLang="en-US" sz="1600" dirty="0" smtClean="0">
                <a:latin typeface="微软雅黑" pitchFamily="34" charset="-122"/>
                <a:ea typeface="微软雅黑" pitchFamily="34" charset="-122"/>
              </a:rPr>
              <a:t>必须对</a:t>
            </a:r>
            <a:r>
              <a:rPr kumimoji="0" lang="zh-CN" altLang="zh-CN" sz="1600" dirty="0" smtClean="0">
                <a:latin typeface="微软雅黑" pitchFamily="34" charset="-122"/>
                <a:ea typeface="微软雅黑" pitchFamily="34" charset="-122"/>
              </a:rPr>
              <a:t>区域</a:t>
            </a:r>
            <a:r>
              <a:rPr kumimoji="0" lang="zh-CN" altLang="zh-CN" sz="1600" dirty="0">
                <a:latin typeface="微软雅黑" pitchFamily="34" charset="-122"/>
                <a:ea typeface="微软雅黑" pitchFamily="34" charset="-122"/>
              </a:rPr>
              <a:t>物流需求和发展情况进行系统全面的调研诊断</a:t>
            </a:r>
            <a:endParaRPr kumimoji="0" lang="en-US" altLang="zh-CN" sz="1600" dirty="0">
              <a:latin typeface="微软雅黑" pitchFamily="34" charset="-122"/>
              <a:ea typeface="微软雅黑" pitchFamily="34" charset="-122"/>
            </a:endParaRPr>
          </a:p>
          <a:p>
            <a:pPr marL="800100" lvl="1" indent="-342900">
              <a:lnSpc>
                <a:spcPct val="160000"/>
              </a:lnSpc>
              <a:buClr>
                <a:schemeClr val="bg2"/>
              </a:buClr>
              <a:buSzPct val="75000"/>
              <a:buFont typeface="Wingdings" pitchFamily="2" charset="2"/>
              <a:buChar char="n"/>
            </a:pPr>
            <a:r>
              <a:rPr kumimoji="0" lang="zh-CN" altLang="en-US" sz="1600" dirty="0">
                <a:latin typeface="微软雅黑" pitchFamily="34" charset="-122"/>
                <a:ea typeface="微软雅黑" pitchFamily="34" charset="-122"/>
              </a:rPr>
              <a:t>规划必须结合</a:t>
            </a:r>
            <a:r>
              <a:rPr kumimoji="0" lang="zh-CN" altLang="zh-CN" sz="1600" dirty="0">
                <a:latin typeface="微软雅黑" pitchFamily="34" charset="-122"/>
                <a:ea typeface="微软雅黑" pitchFamily="34" charset="-122"/>
              </a:rPr>
              <a:t>区域经济发展规划、城市发展规划、产业规划、交通规划</a:t>
            </a:r>
            <a:endParaRPr kumimoji="0" lang="en-US" altLang="zh-CN" sz="1600" dirty="0">
              <a:latin typeface="微软雅黑" pitchFamily="34" charset="-122"/>
              <a:ea typeface="微软雅黑" pitchFamily="34" charset="-122"/>
            </a:endParaRPr>
          </a:p>
          <a:p>
            <a:pPr marL="342900" indent="-342900">
              <a:lnSpc>
                <a:spcPct val="160000"/>
              </a:lnSpc>
              <a:buClr>
                <a:schemeClr val="bg2"/>
              </a:buClr>
              <a:buSzPct val="75000"/>
              <a:buFont typeface="Wingdings" pitchFamily="2" charset="2"/>
              <a:buChar char="n"/>
            </a:pPr>
            <a:r>
              <a:rPr lang="zh-CN" altLang="en-US" sz="1600" dirty="0">
                <a:latin typeface="微软雅黑" pitchFamily="34" charset="-122"/>
                <a:ea typeface="微软雅黑" pitchFamily="34" charset="-122"/>
              </a:rPr>
              <a:t>对物流园区的定位基本可总结为三类：</a:t>
            </a:r>
            <a:endParaRPr lang="en-US" altLang="zh-CN" sz="1600" dirty="0">
              <a:latin typeface="微软雅黑" pitchFamily="34" charset="-122"/>
              <a:ea typeface="微软雅黑" pitchFamily="34" charset="-122"/>
            </a:endParaRPr>
          </a:p>
          <a:p>
            <a:pPr marL="800100" lvl="1" indent="-342900">
              <a:lnSpc>
                <a:spcPct val="160000"/>
              </a:lnSpc>
              <a:buClr>
                <a:schemeClr val="bg2"/>
              </a:buClr>
              <a:buSzPct val="75000"/>
              <a:buFont typeface="Wingdings" pitchFamily="2" charset="2"/>
              <a:buChar char="n"/>
            </a:pPr>
            <a:r>
              <a:rPr lang="zh-CN" altLang="en-US" sz="1600" b="1" dirty="0">
                <a:latin typeface="微软雅黑" pitchFamily="34" charset="-122"/>
                <a:ea typeface="微软雅黑" pitchFamily="34" charset="-122"/>
              </a:rPr>
              <a:t>运输枢纽型：</a:t>
            </a:r>
            <a:r>
              <a:rPr lang="zh-CN" altLang="en-US" sz="1600" dirty="0">
                <a:latin typeface="微软雅黑" pitchFamily="34" charset="-122"/>
                <a:ea typeface="微软雅黑" pitchFamily="34" charset="-122"/>
              </a:rPr>
              <a:t>以</a:t>
            </a:r>
            <a:r>
              <a:rPr lang="zh-CN" altLang="en-US" sz="1600" dirty="0" smtClean="0">
                <a:latin typeface="微软雅黑" pitchFamily="34" charset="-122"/>
                <a:ea typeface="微软雅黑" pitchFamily="34" charset="-122"/>
              </a:rPr>
              <a:t>某运输</a:t>
            </a:r>
            <a:r>
              <a:rPr lang="zh-CN" altLang="en-US" sz="1600" dirty="0">
                <a:latin typeface="微软雅黑" pitchFamily="34" charset="-122"/>
                <a:ea typeface="微软雅黑" pitchFamily="34" charset="-122"/>
              </a:rPr>
              <a:t>方式为</a:t>
            </a:r>
            <a:r>
              <a:rPr lang="zh-CN" altLang="en-US" sz="1600" dirty="0" smtClean="0">
                <a:latin typeface="微软雅黑" pitchFamily="34" charset="-122"/>
                <a:ea typeface="微软雅黑" pitchFamily="34" charset="-122"/>
              </a:rPr>
              <a:t>核心形成</a:t>
            </a:r>
            <a:r>
              <a:rPr lang="zh-CN" altLang="en-US" sz="1600" dirty="0">
                <a:latin typeface="微软雅黑" pitchFamily="34" charset="-122"/>
                <a:ea typeface="微软雅黑" pitchFamily="34" charset="-122"/>
              </a:rPr>
              <a:t>的物流园区</a:t>
            </a:r>
            <a:endParaRPr lang="en-US" altLang="zh-CN" sz="1600" dirty="0">
              <a:latin typeface="微软雅黑" pitchFamily="34" charset="-122"/>
              <a:ea typeface="微软雅黑" pitchFamily="34" charset="-122"/>
            </a:endParaRPr>
          </a:p>
          <a:p>
            <a:pPr marL="800100" lvl="1" indent="-342900">
              <a:lnSpc>
                <a:spcPct val="160000"/>
              </a:lnSpc>
              <a:buClr>
                <a:schemeClr val="bg2"/>
              </a:buClr>
              <a:buSzPct val="75000"/>
              <a:buFont typeface="Wingdings" pitchFamily="2" charset="2"/>
              <a:buChar char="n"/>
            </a:pPr>
            <a:r>
              <a:rPr kumimoji="0" lang="zh-CN" altLang="en-US" sz="1600" b="1" dirty="0">
                <a:latin typeface="微软雅黑" pitchFamily="34" charset="-122"/>
                <a:ea typeface="微软雅黑" pitchFamily="34" charset="-122"/>
              </a:rPr>
              <a:t>产业服务型：</a:t>
            </a:r>
            <a:r>
              <a:rPr kumimoji="0" lang="zh-CN" altLang="en-US" sz="1600" dirty="0">
                <a:latin typeface="微软雅黑" pitchFamily="34" charset="-122"/>
                <a:ea typeface="微软雅黑" pitchFamily="34" charset="-122"/>
              </a:rPr>
              <a:t>依托于某个产业或是服务某种物流需求而形成的物流园区</a:t>
            </a:r>
            <a:endParaRPr kumimoji="0" lang="en-US" altLang="zh-CN" sz="1600" dirty="0">
              <a:latin typeface="微软雅黑" pitchFamily="34" charset="-122"/>
              <a:ea typeface="微软雅黑" pitchFamily="34" charset="-122"/>
            </a:endParaRPr>
          </a:p>
          <a:p>
            <a:pPr marL="800100" lvl="1" indent="-342900">
              <a:lnSpc>
                <a:spcPct val="160000"/>
              </a:lnSpc>
              <a:buClr>
                <a:schemeClr val="bg2"/>
              </a:buClr>
              <a:buSzPct val="75000"/>
              <a:buFont typeface="Wingdings" pitchFamily="2" charset="2"/>
              <a:buChar char="n"/>
            </a:pPr>
            <a:r>
              <a:rPr kumimoji="0" lang="zh-CN" altLang="en-US" sz="1600" b="1" dirty="0">
                <a:latin typeface="微软雅黑" pitchFamily="34" charset="-122"/>
                <a:ea typeface="微软雅黑" pitchFamily="34" charset="-122"/>
              </a:rPr>
              <a:t>城市配送型：</a:t>
            </a:r>
            <a:r>
              <a:rPr kumimoji="0" lang="zh-CN" altLang="en-US" sz="1600" dirty="0">
                <a:latin typeface="微软雅黑" pitchFamily="34" charset="-122"/>
                <a:ea typeface="微软雅黑" pitchFamily="34" charset="-122"/>
              </a:rPr>
              <a:t>依托于区域性</a:t>
            </a:r>
            <a:r>
              <a:rPr kumimoji="0" lang="zh-CN" altLang="en-US" sz="1600" dirty="0" smtClean="0">
                <a:latin typeface="微软雅黑" pitchFamily="34" charset="-122"/>
                <a:ea typeface="微软雅黑" pitchFamily="34" charset="-122"/>
              </a:rPr>
              <a:t>中心城市形成</a:t>
            </a:r>
            <a:r>
              <a:rPr kumimoji="0" lang="zh-CN" altLang="en-US" sz="1600" dirty="0">
                <a:latin typeface="微软雅黑" pitchFamily="34" charset="-122"/>
                <a:ea typeface="微软雅黑" pitchFamily="34" charset="-122"/>
              </a:rPr>
              <a:t>的物流园区</a:t>
            </a:r>
            <a:endParaRPr lang="en-US" altLang="zh-CN" sz="1600" dirty="0">
              <a:solidFill>
                <a:srgbClr val="000000"/>
              </a:solidFill>
              <a:latin typeface="微软雅黑" pitchFamily="34" charset="-122"/>
              <a:ea typeface="微软雅黑" pitchFamily="34" charset="-122"/>
              <a:sym typeface="微软雅黑" pitchFamily="34" charset="-122"/>
            </a:endParaRPr>
          </a:p>
        </p:txBody>
      </p:sp>
      <p:pic>
        <p:nvPicPr>
          <p:cNvPr id="8" name="Picture 80" descr="0RVL6@6B@O~}6MT5M9ZKVJH"/>
          <p:cNvPicPr>
            <a:picLocks noChangeAspect="1" noChangeArrowheads="1"/>
          </p:cNvPicPr>
          <p:nvPr/>
        </p:nvPicPr>
        <p:blipFill>
          <a:blip r:embed="rId2" cstate="print">
            <a:lum bright="-24000"/>
          </a:blip>
          <a:srcRect l="7117" r="5122"/>
          <a:stretch>
            <a:fillRect/>
          </a:stretch>
        </p:blipFill>
        <p:spPr bwMode="auto">
          <a:xfrm>
            <a:off x="6372200" y="1700808"/>
            <a:ext cx="2531751" cy="1440160"/>
          </a:xfrm>
          <a:prstGeom prst="rect">
            <a:avLst/>
          </a:prstGeom>
          <a:noFill/>
          <a:ln w="9525">
            <a:noFill/>
            <a:miter lim="800000"/>
            <a:headEnd/>
            <a:tailEnd/>
          </a:ln>
        </p:spPr>
      </p:pic>
      <p:pic>
        <p:nvPicPr>
          <p:cNvPr id="10" name="Picture 4"/>
          <p:cNvPicPr>
            <a:picLocks noChangeAspect="1" noChangeArrowheads="1"/>
          </p:cNvPicPr>
          <p:nvPr/>
        </p:nvPicPr>
        <p:blipFill>
          <a:blip r:embed="rId3" cstate="print"/>
          <a:srcRect t="9145"/>
          <a:stretch>
            <a:fillRect/>
          </a:stretch>
        </p:blipFill>
        <p:spPr bwMode="auto">
          <a:xfrm>
            <a:off x="6372200" y="3356992"/>
            <a:ext cx="2520280" cy="1473061"/>
          </a:xfrm>
          <a:prstGeom prst="rect">
            <a:avLst/>
          </a:prstGeom>
          <a:noFill/>
          <a:ln w="9525">
            <a:noFill/>
            <a:miter lim="800000"/>
            <a:headEnd/>
            <a:tailEnd/>
          </a:ln>
        </p:spPr>
      </p:pic>
      <p:pic>
        <p:nvPicPr>
          <p:cNvPr id="11" name="Picture 5"/>
          <p:cNvPicPr>
            <a:picLocks noChangeAspect="1" noChangeArrowheads="1"/>
          </p:cNvPicPr>
          <p:nvPr/>
        </p:nvPicPr>
        <p:blipFill>
          <a:blip r:embed="rId4" cstate="print"/>
          <a:srcRect l="6313" r="4286"/>
          <a:stretch>
            <a:fillRect/>
          </a:stretch>
        </p:blipFill>
        <p:spPr bwMode="auto">
          <a:xfrm>
            <a:off x="6372200" y="5013176"/>
            <a:ext cx="2521218" cy="14407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F01F4B55-392F-4F45-9EBE-894308F69A1A}" type="slidenum">
              <a:rPr lang="en-US" altLang="zh-CN" smtClean="0"/>
              <a:pPr>
                <a:defRPr/>
              </a:pPr>
              <a:t>14</a:t>
            </a:fld>
            <a:endParaRPr lang="en-US" altLang="zh-CN"/>
          </a:p>
        </p:txBody>
      </p:sp>
      <p:sp>
        <p:nvSpPr>
          <p:cNvPr id="29698" name="Rectangle 2"/>
          <p:cNvSpPr>
            <a:spLocks noChangeArrowheads="1"/>
          </p:cNvSpPr>
          <p:nvPr/>
        </p:nvSpPr>
        <p:spPr bwMode="auto">
          <a:xfrm>
            <a:off x="106363" y="692150"/>
            <a:ext cx="7129462" cy="603250"/>
          </a:xfrm>
          <a:prstGeom prst="rect">
            <a:avLst/>
          </a:prstGeom>
          <a:noFill/>
          <a:ln w="9525">
            <a:noFill/>
            <a:miter lim="800000"/>
            <a:headEnd/>
            <a:tailEnd/>
          </a:ln>
        </p:spPr>
        <p:txBody>
          <a:bodyPr/>
          <a:lstStyle/>
          <a:p>
            <a:pPr>
              <a:lnSpc>
                <a:spcPct val="140000"/>
              </a:lnSpc>
            </a:pPr>
            <a:r>
              <a:rPr lang="zh-CN" altLang="en-US" sz="2000" b="1">
                <a:solidFill>
                  <a:srgbClr val="CC0000"/>
                </a:solidFill>
                <a:latin typeface="微软雅黑" pitchFamily="34" charset="-122"/>
                <a:ea typeface="微软雅黑" pitchFamily="34" charset="-122"/>
                <a:sym typeface="微软雅黑" pitchFamily="34" charset="-122"/>
              </a:rPr>
              <a:t>（</a:t>
            </a:r>
            <a:r>
              <a:rPr lang="en-US" altLang="zh-CN" sz="2000" b="1">
                <a:solidFill>
                  <a:srgbClr val="CC0000"/>
                </a:solidFill>
                <a:latin typeface="微软雅黑" pitchFamily="34" charset="-122"/>
                <a:ea typeface="微软雅黑" pitchFamily="34" charset="-122"/>
                <a:sym typeface="微软雅黑" pitchFamily="34" charset="-122"/>
              </a:rPr>
              <a:t>2</a:t>
            </a:r>
            <a:r>
              <a:rPr lang="zh-CN" altLang="en-US" sz="2000" b="1">
                <a:solidFill>
                  <a:srgbClr val="CC0000"/>
                </a:solidFill>
                <a:latin typeface="微软雅黑" pitchFamily="34" charset="-122"/>
                <a:ea typeface="微软雅黑" pitchFamily="34" charset="-122"/>
                <a:sym typeface="微软雅黑" pitchFamily="34" charset="-122"/>
              </a:rPr>
              <a:t>）设立“三个三”的标准，实现物流园区科学选址</a:t>
            </a:r>
            <a:endParaRPr lang="zh-CN" altLang="en-US" sz="2000">
              <a:solidFill>
                <a:srgbClr val="000000"/>
              </a:solidFill>
              <a:latin typeface="Arial" charset="0"/>
              <a:ea typeface="黑体" pitchFamily="49" charset="-122"/>
              <a:sym typeface="Arial" charset="0"/>
            </a:endParaRPr>
          </a:p>
        </p:txBody>
      </p:sp>
      <p:sp>
        <p:nvSpPr>
          <p:cNvPr id="29701" name="Text Box 42"/>
          <p:cNvSpPr txBox="1">
            <a:spLocks noChangeArrowheads="1"/>
          </p:cNvSpPr>
          <p:nvPr/>
        </p:nvSpPr>
        <p:spPr bwMode="auto">
          <a:xfrm>
            <a:off x="683568" y="4437112"/>
            <a:ext cx="1187624" cy="276999"/>
          </a:xfrm>
          <a:prstGeom prst="rect">
            <a:avLst/>
          </a:prstGeom>
          <a:noFill/>
          <a:ln w="9525">
            <a:noFill/>
            <a:miter lim="800000"/>
            <a:headEnd/>
            <a:tailEnd/>
          </a:ln>
        </p:spPr>
        <p:txBody>
          <a:bodyPr wrap="square">
            <a:spAutoFit/>
          </a:bodyPr>
          <a:lstStyle/>
          <a:p>
            <a:pPr>
              <a:spcBef>
                <a:spcPct val="50000"/>
              </a:spcBef>
            </a:pPr>
            <a:r>
              <a:rPr lang="zh-CN" altLang="en-US" sz="1200" dirty="0">
                <a:ea typeface="黑体" pitchFamily="49" charset="-122"/>
              </a:rPr>
              <a:t>萧山</a:t>
            </a:r>
            <a:r>
              <a:rPr lang="zh-CN" altLang="en-US" sz="1200" dirty="0" smtClean="0">
                <a:ea typeface="黑体" pitchFamily="49" charset="-122"/>
              </a:rPr>
              <a:t>基地选址</a:t>
            </a:r>
            <a:endParaRPr lang="zh-CN" altLang="en-US" sz="1200" dirty="0">
              <a:ea typeface="黑体" pitchFamily="49" charset="-122"/>
            </a:endParaRPr>
          </a:p>
        </p:txBody>
      </p:sp>
      <p:sp>
        <p:nvSpPr>
          <p:cNvPr id="29703" name="Text Box 44"/>
          <p:cNvSpPr txBox="1">
            <a:spLocks noChangeArrowheads="1"/>
          </p:cNvSpPr>
          <p:nvPr/>
        </p:nvSpPr>
        <p:spPr bwMode="auto">
          <a:xfrm>
            <a:off x="3491880" y="4437112"/>
            <a:ext cx="1152723" cy="276999"/>
          </a:xfrm>
          <a:prstGeom prst="rect">
            <a:avLst/>
          </a:prstGeom>
          <a:noFill/>
          <a:ln w="9525">
            <a:noFill/>
            <a:miter lim="800000"/>
            <a:headEnd/>
            <a:tailEnd/>
          </a:ln>
        </p:spPr>
        <p:txBody>
          <a:bodyPr wrap="square">
            <a:spAutoFit/>
          </a:bodyPr>
          <a:lstStyle/>
          <a:p>
            <a:pPr>
              <a:spcBef>
                <a:spcPct val="50000"/>
              </a:spcBef>
            </a:pPr>
            <a:r>
              <a:rPr lang="zh-CN" altLang="en-US" sz="1200" dirty="0" smtClean="0">
                <a:ea typeface="黑体" pitchFamily="49" charset="-122"/>
              </a:rPr>
              <a:t>成都基地选址</a:t>
            </a:r>
            <a:endParaRPr lang="zh-CN" altLang="en-US" sz="1200" dirty="0">
              <a:ea typeface="黑体" pitchFamily="49" charset="-122"/>
            </a:endParaRPr>
          </a:p>
        </p:txBody>
      </p:sp>
      <p:sp>
        <p:nvSpPr>
          <p:cNvPr id="29704" name="Text Box 45"/>
          <p:cNvSpPr txBox="1">
            <a:spLocks noChangeArrowheads="1"/>
          </p:cNvSpPr>
          <p:nvPr/>
        </p:nvSpPr>
        <p:spPr bwMode="auto">
          <a:xfrm>
            <a:off x="6804248" y="4437112"/>
            <a:ext cx="1223863" cy="276999"/>
          </a:xfrm>
          <a:prstGeom prst="rect">
            <a:avLst/>
          </a:prstGeom>
          <a:noFill/>
          <a:ln w="9525">
            <a:noFill/>
            <a:miter lim="800000"/>
            <a:headEnd/>
            <a:tailEnd/>
          </a:ln>
        </p:spPr>
        <p:txBody>
          <a:bodyPr wrap="square">
            <a:spAutoFit/>
          </a:bodyPr>
          <a:lstStyle/>
          <a:p>
            <a:pPr>
              <a:spcBef>
                <a:spcPct val="50000"/>
              </a:spcBef>
            </a:pPr>
            <a:r>
              <a:rPr lang="zh-CN" altLang="en-US" sz="1200" dirty="0" smtClean="0">
                <a:ea typeface="黑体" pitchFamily="49" charset="-122"/>
              </a:rPr>
              <a:t>苏州基地选址</a:t>
            </a:r>
            <a:endParaRPr lang="zh-CN" altLang="en-US" sz="1200" dirty="0">
              <a:ea typeface="黑体" pitchFamily="49" charset="-122"/>
            </a:endParaRPr>
          </a:p>
        </p:txBody>
      </p:sp>
      <p:grpSp>
        <p:nvGrpSpPr>
          <p:cNvPr id="29705" name="Group 11"/>
          <p:cNvGrpSpPr>
            <a:grpSpLocks/>
          </p:cNvGrpSpPr>
          <p:nvPr/>
        </p:nvGrpSpPr>
        <p:grpSpPr bwMode="auto">
          <a:xfrm>
            <a:off x="971550" y="3862388"/>
            <a:ext cx="7081838" cy="514350"/>
            <a:chOff x="0" y="0"/>
            <a:chExt cx="5443" cy="279"/>
          </a:xfrm>
        </p:grpSpPr>
        <p:sp>
          <p:nvSpPr>
            <p:cNvPr id="29722" name="Rectangle 51"/>
            <p:cNvSpPr>
              <a:spLocks noChangeArrowheads="1"/>
            </p:cNvSpPr>
            <p:nvPr/>
          </p:nvSpPr>
          <p:spPr bwMode="auto">
            <a:xfrm>
              <a:off x="0" y="0"/>
              <a:ext cx="5443" cy="279"/>
            </a:xfrm>
            <a:prstGeom prst="rect">
              <a:avLst/>
            </a:prstGeom>
            <a:solidFill>
              <a:srgbClr val="366B7E"/>
            </a:solidFill>
            <a:ln w="9525">
              <a:noFill/>
              <a:miter lim="800000"/>
              <a:headEnd/>
              <a:tailEnd/>
            </a:ln>
          </p:spPr>
          <p:txBody>
            <a:bodyPr lIns="0" tIns="0" rIns="0" bIns="0" anchor="ctr"/>
            <a:lstStyle/>
            <a:p>
              <a:endParaRPr lang="zh-CN" altLang="en-US" sz="1600">
                <a:ea typeface="黑体" pitchFamily="49" charset="-122"/>
              </a:endParaRPr>
            </a:p>
          </p:txBody>
        </p:sp>
        <p:sp>
          <p:nvSpPr>
            <p:cNvPr id="29723" name="Rectangle 52"/>
            <p:cNvSpPr>
              <a:spLocks noChangeArrowheads="1"/>
            </p:cNvSpPr>
            <p:nvPr/>
          </p:nvSpPr>
          <p:spPr bwMode="auto">
            <a:xfrm>
              <a:off x="142" y="41"/>
              <a:ext cx="5151" cy="185"/>
            </a:xfrm>
            <a:prstGeom prst="rect">
              <a:avLst/>
            </a:prstGeom>
            <a:solidFill>
              <a:srgbClr val="366B7E"/>
            </a:solidFill>
            <a:ln w="9525">
              <a:noFill/>
              <a:miter lim="800000"/>
              <a:headEnd/>
              <a:tailEnd/>
            </a:ln>
          </p:spPr>
          <p:txBody>
            <a:bodyPr lIns="0" tIns="0" rIns="0" bIns="0" anchor="ctr"/>
            <a:lstStyle/>
            <a:p>
              <a:pPr defTabSz="762000" eaLnBrk="0" hangingPunct="0">
                <a:lnSpc>
                  <a:spcPct val="90000"/>
                </a:lnSpc>
              </a:pPr>
              <a:r>
                <a:rPr lang="zh-CN" altLang="en-US" sz="1600">
                  <a:solidFill>
                    <a:schemeClr val="bg1"/>
                  </a:solidFill>
                  <a:latin typeface="Arial" charset="0"/>
                  <a:ea typeface="微软雅黑" pitchFamily="34" charset="-122"/>
                </a:rPr>
                <a:t>预复制基地的选址标准必须符合“三</a:t>
              </a:r>
              <a:r>
                <a:rPr lang="en-US" altLang="zh-CN" sz="1600">
                  <a:solidFill>
                    <a:schemeClr val="bg1"/>
                  </a:solidFill>
                  <a:latin typeface="Arial" charset="0"/>
                  <a:ea typeface="微软雅黑" pitchFamily="34" charset="-122"/>
                </a:rPr>
                <a:t>·</a:t>
              </a:r>
              <a:r>
                <a:rPr lang="zh-CN" altLang="en-US" sz="1600">
                  <a:solidFill>
                    <a:schemeClr val="bg1"/>
                  </a:solidFill>
                  <a:latin typeface="Arial" charset="0"/>
                  <a:ea typeface="微软雅黑" pitchFamily="34" charset="-122"/>
                </a:rPr>
                <a:t>三”原则</a:t>
              </a:r>
            </a:p>
          </p:txBody>
        </p:sp>
      </p:grpSp>
      <p:sp>
        <p:nvSpPr>
          <p:cNvPr id="16" name="Rectangle 53"/>
          <p:cNvSpPr>
            <a:spLocks noChangeArrowheads="1"/>
          </p:cNvSpPr>
          <p:nvPr/>
        </p:nvSpPr>
        <p:spPr bwMode="auto">
          <a:xfrm>
            <a:off x="928688" y="1557338"/>
            <a:ext cx="2220912" cy="514350"/>
          </a:xfrm>
          <a:prstGeom prst="rect">
            <a:avLst/>
          </a:prstGeom>
          <a:solidFill>
            <a:srgbClr val="366B7E"/>
          </a:solidFill>
          <a:ln w="9525">
            <a:noFill/>
            <a:miter lim="800000"/>
            <a:headEnd/>
            <a:tailEnd/>
          </a:ln>
          <a:effectLst>
            <a:outerShdw dist="35921" dir="2700000" algn="ctr" rotWithShape="0">
              <a:schemeClr val="bg2"/>
            </a:outerShdw>
          </a:effectLst>
        </p:spPr>
        <p:txBody>
          <a:bodyPr lIns="0" tIns="0" rIns="0" bIns="0" anchor="ctr"/>
          <a:lstStyle/>
          <a:p>
            <a:pPr>
              <a:lnSpc>
                <a:spcPct val="150000"/>
              </a:lnSpc>
              <a:defRPr/>
            </a:pPr>
            <a:endParaRPr lang="zh-CN" altLang="en-US" sz="1600">
              <a:latin typeface="微软雅黑" pitchFamily="34" charset="-122"/>
              <a:ea typeface="微软雅黑" pitchFamily="34" charset="-122"/>
            </a:endParaRPr>
          </a:p>
        </p:txBody>
      </p:sp>
      <p:sp>
        <p:nvSpPr>
          <p:cNvPr id="29707" name="Rectangle 54"/>
          <p:cNvSpPr>
            <a:spLocks noChangeArrowheads="1"/>
          </p:cNvSpPr>
          <p:nvPr/>
        </p:nvSpPr>
        <p:spPr bwMode="auto">
          <a:xfrm>
            <a:off x="1173163" y="1630363"/>
            <a:ext cx="1958975" cy="339725"/>
          </a:xfrm>
          <a:prstGeom prst="rect">
            <a:avLst/>
          </a:prstGeom>
          <a:noFill/>
          <a:ln w="9525">
            <a:noFill/>
            <a:miter lim="800000"/>
            <a:headEnd/>
            <a:tailEnd/>
          </a:ln>
        </p:spPr>
        <p:txBody>
          <a:bodyPr lIns="0" tIns="0" rIns="0" bIns="0" anchor="ctr"/>
          <a:lstStyle/>
          <a:p>
            <a:pPr>
              <a:lnSpc>
                <a:spcPct val="150000"/>
              </a:lnSpc>
            </a:pPr>
            <a:r>
              <a:rPr lang="zh-CN" altLang="en-US" sz="1600">
                <a:solidFill>
                  <a:schemeClr val="bg1"/>
                </a:solidFill>
                <a:latin typeface="微软雅黑" pitchFamily="34" charset="-122"/>
                <a:ea typeface="微软雅黑" pitchFamily="34" charset="-122"/>
              </a:rPr>
              <a:t>三个优势条件具备</a:t>
            </a:r>
          </a:p>
        </p:txBody>
      </p:sp>
      <p:grpSp>
        <p:nvGrpSpPr>
          <p:cNvPr id="29708" name="Group 16"/>
          <p:cNvGrpSpPr>
            <a:grpSpLocks/>
          </p:cNvGrpSpPr>
          <p:nvPr/>
        </p:nvGrpSpPr>
        <p:grpSpPr bwMode="auto">
          <a:xfrm>
            <a:off x="3341688" y="1557338"/>
            <a:ext cx="2333625" cy="514350"/>
            <a:chOff x="0" y="0"/>
            <a:chExt cx="1747" cy="279"/>
          </a:xfrm>
        </p:grpSpPr>
        <p:sp>
          <p:nvSpPr>
            <p:cNvPr id="29720" name="Rectangle 56"/>
            <p:cNvSpPr>
              <a:spLocks noChangeArrowheads="1"/>
            </p:cNvSpPr>
            <p:nvPr/>
          </p:nvSpPr>
          <p:spPr bwMode="auto">
            <a:xfrm>
              <a:off x="0" y="0"/>
              <a:ext cx="1747" cy="279"/>
            </a:xfrm>
            <a:prstGeom prst="rect">
              <a:avLst/>
            </a:prstGeom>
            <a:solidFill>
              <a:srgbClr val="366B7E"/>
            </a:solidFill>
            <a:ln w="9525">
              <a:noFill/>
              <a:miter lim="800000"/>
              <a:headEnd/>
              <a:tailEnd/>
            </a:ln>
          </p:spPr>
          <p:txBody>
            <a:bodyPr lIns="0" tIns="0" rIns="0" bIns="0" anchor="ctr"/>
            <a:lstStyle/>
            <a:p>
              <a:pPr>
                <a:lnSpc>
                  <a:spcPct val="150000"/>
                </a:lnSpc>
              </a:pPr>
              <a:endParaRPr lang="zh-CN" altLang="en-US" sz="1600">
                <a:latin typeface="微软雅黑" pitchFamily="34" charset="-122"/>
                <a:ea typeface="微软雅黑" pitchFamily="34" charset="-122"/>
              </a:endParaRPr>
            </a:p>
          </p:txBody>
        </p:sp>
        <p:sp>
          <p:nvSpPr>
            <p:cNvPr id="29721" name="Rectangle 57"/>
            <p:cNvSpPr>
              <a:spLocks noChangeArrowheads="1"/>
            </p:cNvSpPr>
            <p:nvPr/>
          </p:nvSpPr>
          <p:spPr bwMode="auto">
            <a:xfrm>
              <a:off x="184" y="41"/>
              <a:ext cx="1545" cy="185"/>
            </a:xfrm>
            <a:prstGeom prst="rect">
              <a:avLst/>
            </a:prstGeom>
            <a:noFill/>
            <a:ln w="9525">
              <a:noFill/>
              <a:miter lim="800000"/>
              <a:headEnd/>
              <a:tailEnd/>
            </a:ln>
          </p:spPr>
          <p:txBody>
            <a:bodyPr lIns="0" tIns="0" rIns="0" bIns="0" anchor="ctr"/>
            <a:lstStyle/>
            <a:p>
              <a:pPr>
                <a:lnSpc>
                  <a:spcPct val="150000"/>
                </a:lnSpc>
              </a:pPr>
              <a:r>
                <a:rPr lang="zh-CN" altLang="en-US" sz="1600">
                  <a:solidFill>
                    <a:schemeClr val="bg1"/>
                  </a:solidFill>
                  <a:latin typeface="微软雅黑" pitchFamily="34" charset="-122"/>
                  <a:ea typeface="微软雅黑" pitchFamily="34" charset="-122"/>
                </a:rPr>
                <a:t>三项物流资源支撑</a:t>
              </a:r>
            </a:p>
          </p:txBody>
        </p:sp>
      </p:grpSp>
      <p:sp>
        <p:nvSpPr>
          <p:cNvPr id="21" name="Rectangle 58"/>
          <p:cNvSpPr>
            <a:spLocks noChangeArrowheads="1"/>
          </p:cNvSpPr>
          <p:nvPr/>
        </p:nvSpPr>
        <p:spPr bwMode="auto">
          <a:xfrm>
            <a:off x="5830888" y="1557338"/>
            <a:ext cx="2413000" cy="514350"/>
          </a:xfrm>
          <a:prstGeom prst="rect">
            <a:avLst/>
          </a:prstGeom>
          <a:solidFill>
            <a:srgbClr val="366B7E"/>
          </a:solidFill>
          <a:ln w="9525">
            <a:noFill/>
            <a:miter lim="800000"/>
            <a:headEnd/>
            <a:tailEnd/>
          </a:ln>
          <a:effectLst>
            <a:outerShdw dist="35921" dir="2700000" algn="ctr" rotWithShape="0">
              <a:schemeClr val="bg2"/>
            </a:outerShdw>
          </a:effectLst>
        </p:spPr>
        <p:txBody>
          <a:bodyPr lIns="0" tIns="0" rIns="0" bIns="0" anchor="ctr"/>
          <a:lstStyle/>
          <a:p>
            <a:pPr>
              <a:lnSpc>
                <a:spcPct val="150000"/>
              </a:lnSpc>
              <a:defRPr/>
            </a:pPr>
            <a:endParaRPr lang="zh-CN" altLang="en-US" sz="1600">
              <a:latin typeface="微软雅黑" pitchFamily="34" charset="-122"/>
              <a:ea typeface="微软雅黑" pitchFamily="34" charset="-122"/>
            </a:endParaRPr>
          </a:p>
        </p:txBody>
      </p:sp>
      <p:sp>
        <p:nvSpPr>
          <p:cNvPr id="29710" name="Rectangle 59"/>
          <p:cNvSpPr>
            <a:spLocks noChangeArrowheads="1"/>
          </p:cNvSpPr>
          <p:nvPr/>
        </p:nvSpPr>
        <p:spPr bwMode="auto">
          <a:xfrm>
            <a:off x="6175375" y="1633538"/>
            <a:ext cx="2068513" cy="339725"/>
          </a:xfrm>
          <a:prstGeom prst="rect">
            <a:avLst/>
          </a:prstGeom>
          <a:noFill/>
          <a:ln w="9525">
            <a:noFill/>
            <a:miter lim="800000"/>
            <a:headEnd/>
            <a:tailEnd/>
          </a:ln>
        </p:spPr>
        <p:txBody>
          <a:bodyPr lIns="0" tIns="0" rIns="0" bIns="0" anchor="ctr"/>
          <a:lstStyle/>
          <a:p>
            <a:pPr defTabSz="762000" eaLnBrk="0" hangingPunct="0">
              <a:lnSpc>
                <a:spcPct val="150000"/>
              </a:lnSpc>
            </a:pPr>
            <a:r>
              <a:rPr lang="zh-CN" altLang="en-US" sz="1600">
                <a:solidFill>
                  <a:schemeClr val="bg1"/>
                </a:solidFill>
                <a:latin typeface="微软雅黑" pitchFamily="34" charset="-122"/>
                <a:ea typeface="微软雅黑" pitchFamily="34" charset="-122"/>
              </a:rPr>
              <a:t>三类创新资源协同</a:t>
            </a:r>
          </a:p>
        </p:txBody>
      </p:sp>
      <p:sp>
        <p:nvSpPr>
          <p:cNvPr id="23" name="Rectangle 60"/>
          <p:cNvSpPr>
            <a:spLocks noChangeArrowheads="1"/>
          </p:cNvSpPr>
          <p:nvPr/>
        </p:nvSpPr>
        <p:spPr bwMode="auto">
          <a:xfrm>
            <a:off x="928688" y="2090738"/>
            <a:ext cx="2220912" cy="1355725"/>
          </a:xfrm>
          <a:prstGeom prst="rect">
            <a:avLst/>
          </a:prstGeom>
          <a:noFill/>
          <a:ln w="12700" cmpd="sng">
            <a:solidFill>
              <a:srgbClr val="C0C0C0"/>
            </a:solidFill>
            <a:miter lim="800000"/>
            <a:headEnd/>
            <a:tailEnd/>
          </a:ln>
          <a:effectLst>
            <a:outerShdw dist="35921" dir="2700000" algn="ctr" rotWithShape="0">
              <a:schemeClr val="bg2"/>
            </a:outerShdw>
          </a:effectLst>
        </p:spPr>
        <p:txBody>
          <a:bodyPr wrap="none" anchor="ctr"/>
          <a:lstStyle/>
          <a:p>
            <a:pPr>
              <a:lnSpc>
                <a:spcPct val="150000"/>
              </a:lnSpc>
              <a:defRPr/>
            </a:pPr>
            <a:endParaRPr lang="zh-CN" altLang="en-US" sz="1600">
              <a:ea typeface="黑体" pitchFamily="49" charset="-122"/>
            </a:endParaRPr>
          </a:p>
        </p:txBody>
      </p:sp>
      <p:sp>
        <p:nvSpPr>
          <p:cNvPr id="29712" name="Text Box 61"/>
          <p:cNvSpPr txBox="1">
            <a:spLocks noChangeArrowheads="1"/>
          </p:cNvSpPr>
          <p:nvPr/>
        </p:nvSpPr>
        <p:spPr bwMode="auto">
          <a:xfrm>
            <a:off x="935038" y="2201863"/>
            <a:ext cx="2298700" cy="1298575"/>
          </a:xfrm>
          <a:prstGeom prst="rect">
            <a:avLst/>
          </a:prstGeom>
          <a:noFill/>
          <a:ln w="9525">
            <a:noFill/>
            <a:miter lim="800000"/>
            <a:headEnd/>
            <a:tailEnd/>
          </a:ln>
        </p:spPr>
        <p:txBody>
          <a:bodyPr>
            <a:spAutoFit/>
          </a:bodyPr>
          <a:lstStyle/>
          <a:p>
            <a:pPr algn="just" defTabSz="762000">
              <a:lnSpc>
                <a:spcPct val="150000"/>
              </a:lnSpc>
              <a:spcBef>
                <a:spcPct val="20000"/>
              </a:spcBef>
              <a:buSzPct val="85000"/>
              <a:buFontTx/>
              <a:buChar char="•"/>
            </a:pPr>
            <a:r>
              <a:rPr lang="zh-CN" altLang="en-US" sz="1600">
                <a:latin typeface="微软雅黑" pitchFamily="34" charset="-122"/>
                <a:ea typeface="微软雅黑" pitchFamily="34" charset="-122"/>
              </a:rPr>
              <a:t> 经济圈的优势</a:t>
            </a:r>
          </a:p>
          <a:p>
            <a:pPr algn="just" defTabSz="762000">
              <a:lnSpc>
                <a:spcPct val="150000"/>
              </a:lnSpc>
              <a:spcBef>
                <a:spcPct val="20000"/>
              </a:spcBef>
              <a:buSzPct val="85000"/>
              <a:buFontTx/>
              <a:buChar char="•"/>
            </a:pPr>
            <a:r>
              <a:rPr lang="zh-CN" altLang="en-US" sz="1600">
                <a:latin typeface="微软雅黑" pitchFamily="34" charset="-122"/>
                <a:ea typeface="微软雅黑" pitchFamily="34" charset="-122"/>
              </a:rPr>
              <a:t> 交通圈的优势</a:t>
            </a:r>
          </a:p>
          <a:p>
            <a:pPr algn="just" defTabSz="762000">
              <a:lnSpc>
                <a:spcPct val="150000"/>
              </a:lnSpc>
              <a:spcBef>
                <a:spcPct val="20000"/>
              </a:spcBef>
              <a:buSzPct val="85000"/>
              <a:buFontTx/>
              <a:buChar char="•"/>
            </a:pPr>
            <a:r>
              <a:rPr lang="zh-CN" altLang="en-US" sz="1600">
                <a:latin typeface="微软雅黑" pitchFamily="34" charset="-122"/>
                <a:ea typeface="微软雅黑" pitchFamily="34" charset="-122"/>
              </a:rPr>
              <a:t> 政策机制优势</a:t>
            </a:r>
          </a:p>
        </p:txBody>
      </p:sp>
      <p:sp>
        <p:nvSpPr>
          <p:cNvPr id="25" name="Rectangle 62"/>
          <p:cNvSpPr>
            <a:spLocks noChangeArrowheads="1"/>
          </p:cNvSpPr>
          <p:nvPr/>
        </p:nvSpPr>
        <p:spPr bwMode="auto">
          <a:xfrm>
            <a:off x="3341688" y="2082800"/>
            <a:ext cx="2333625" cy="1355725"/>
          </a:xfrm>
          <a:prstGeom prst="rect">
            <a:avLst/>
          </a:prstGeom>
          <a:noFill/>
          <a:ln w="12700" cmpd="sng">
            <a:solidFill>
              <a:srgbClr val="C0C0C0"/>
            </a:solidFill>
            <a:miter lim="800000"/>
            <a:headEnd/>
            <a:tailEnd/>
          </a:ln>
          <a:effectLst>
            <a:outerShdw dist="35921" dir="2700000" algn="ctr" rotWithShape="0">
              <a:schemeClr val="bg2"/>
            </a:outerShdw>
          </a:effectLst>
        </p:spPr>
        <p:txBody>
          <a:bodyPr wrap="none" anchor="ctr"/>
          <a:lstStyle/>
          <a:p>
            <a:pPr>
              <a:lnSpc>
                <a:spcPct val="150000"/>
              </a:lnSpc>
              <a:defRPr/>
            </a:pPr>
            <a:endParaRPr lang="zh-CN" altLang="en-US" sz="1600">
              <a:ea typeface="黑体" pitchFamily="49" charset="-122"/>
            </a:endParaRPr>
          </a:p>
        </p:txBody>
      </p:sp>
      <p:sp>
        <p:nvSpPr>
          <p:cNvPr id="26" name="Rectangle 63"/>
          <p:cNvSpPr>
            <a:spLocks noChangeArrowheads="1"/>
          </p:cNvSpPr>
          <p:nvPr/>
        </p:nvSpPr>
        <p:spPr bwMode="auto">
          <a:xfrm>
            <a:off x="5830888" y="2082800"/>
            <a:ext cx="2413000" cy="1355725"/>
          </a:xfrm>
          <a:prstGeom prst="rect">
            <a:avLst/>
          </a:prstGeom>
          <a:noFill/>
          <a:ln w="12700" cmpd="sng">
            <a:solidFill>
              <a:srgbClr val="C0C0C0"/>
            </a:solidFill>
            <a:miter lim="800000"/>
            <a:headEnd/>
            <a:tailEnd/>
          </a:ln>
          <a:effectLst>
            <a:outerShdw dist="35921" dir="2700000" algn="ctr" rotWithShape="0">
              <a:schemeClr val="bg2"/>
            </a:outerShdw>
          </a:effectLst>
        </p:spPr>
        <p:txBody>
          <a:bodyPr wrap="none" anchor="ctr"/>
          <a:lstStyle/>
          <a:p>
            <a:pPr>
              <a:lnSpc>
                <a:spcPct val="150000"/>
              </a:lnSpc>
              <a:defRPr/>
            </a:pPr>
            <a:endParaRPr lang="zh-CN" altLang="en-US" sz="1600">
              <a:ea typeface="黑体" pitchFamily="49" charset="-122"/>
            </a:endParaRPr>
          </a:p>
        </p:txBody>
      </p:sp>
      <p:sp>
        <p:nvSpPr>
          <p:cNvPr id="29715" name="AutoShape 64"/>
          <p:cNvSpPr>
            <a:spLocks noChangeArrowheads="1"/>
          </p:cNvSpPr>
          <p:nvPr/>
        </p:nvSpPr>
        <p:spPr bwMode="auto">
          <a:xfrm rot="5400000">
            <a:off x="1835150" y="3367088"/>
            <a:ext cx="265113" cy="579437"/>
          </a:xfrm>
          <a:prstGeom prst="rightArrow">
            <a:avLst>
              <a:gd name="adj1" fmla="val 62204"/>
              <a:gd name="adj2" fmla="val 49750"/>
            </a:avLst>
          </a:prstGeom>
          <a:solidFill>
            <a:srgbClr val="C0C0C0"/>
          </a:solidFill>
          <a:ln w="12700">
            <a:solidFill>
              <a:srgbClr val="808080"/>
            </a:solidFill>
            <a:miter lim="800000"/>
            <a:headEnd/>
            <a:tailEnd/>
          </a:ln>
        </p:spPr>
        <p:txBody>
          <a:bodyPr lIns="90000" tIns="46800" rIns="90000" bIns="46800" anchor="ctr">
            <a:spAutoFit/>
          </a:bodyPr>
          <a:lstStyle/>
          <a:p>
            <a:endParaRPr lang="zh-CN" altLang="en-US">
              <a:ea typeface="黑体" pitchFamily="49" charset="-122"/>
            </a:endParaRPr>
          </a:p>
        </p:txBody>
      </p:sp>
      <p:sp>
        <p:nvSpPr>
          <p:cNvPr id="29716" name="AutoShape 65"/>
          <p:cNvSpPr>
            <a:spLocks noChangeArrowheads="1"/>
          </p:cNvSpPr>
          <p:nvPr/>
        </p:nvSpPr>
        <p:spPr bwMode="auto">
          <a:xfrm rot="5400000">
            <a:off x="4276725" y="3367088"/>
            <a:ext cx="265113" cy="579437"/>
          </a:xfrm>
          <a:prstGeom prst="rightArrow">
            <a:avLst>
              <a:gd name="adj1" fmla="val 62204"/>
              <a:gd name="adj2" fmla="val 49750"/>
            </a:avLst>
          </a:prstGeom>
          <a:solidFill>
            <a:srgbClr val="C0C0C0"/>
          </a:solidFill>
          <a:ln w="12700">
            <a:solidFill>
              <a:srgbClr val="808080"/>
            </a:solidFill>
            <a:miter lim="800000"/>
            <a:headEnd/>
            <a:tailEnd/>
          </a:ln>
        </p:spPr>
        <p:txBody>
          <a:bodyPr lIns="90000" tIns="46800" rIns="90000" bIns="46800" anchor="ctr">
            <a:spAutoFit/>
          </a:bodyPr>
          <a:lstStyle/>
          <a:p>
            <a:endParaRPr lang="zh-CN" altLang="en-US">
              <a:ea typeface="黑体" pitchFamily="49" charset="-122"/>
            </a:endParaRPr>
          </a:p>
        </p:txBody>
      </p:sp>
      <p:sp>
        <p:nvSpPr>
          <p:cNvPr id="29717" name="AutoShape 66"/>
          <p:cNvSpPr>
            <a:spLocks noChangeArrowheads="1"/>
          </p:cNvSpPr>
          <p:nvPr/>
        </p:nvSpPr>
        <p:spPr bwMode="auto">
          <a:xfrm rot="5400000">
            <a:off x="6887369" y="3366294"/>
            <a:ext cx="265113" cy="581025"/>
          </a:xfrm>
          <a:prstGeom prst="rightArrow">
            <a:avLst>
              <a:gd name="adj1" fmla="val 62204"/>
              <a:gd name="adj2" fmla="val 49750"/>
            </a:avLst>
          </a:prstGeom>
          <a:solidFill>
            <a:srgbClr val="C0C0C0"/>
          </a:solidFill>
          <a:ln w="12700">
            <a:solidFill>
              <a:srgbClr val="808080"/>
            </a:solidFill>
            <a:miter lim="800000"/>
            <a:headEnd/>
            <a:tailEnd/>
          </a:ln>
        </p:spPr>
        <p:txBody>
          <a:bodyPr lIns="90000" tIns="46800" rIns="90000" bIns="46800" anchor="ctr">
            <a:spAutoFit/>
          </a:bodyPr>
          <a:lstStyle/>
          <a:p>
            <a:endParaRPr lang="zh-CN" altLang="en-US">
              <a:ea typeface="黑体" pitchFamily="49" charset="-122"/>
            </a:endParaRPr>
          </a:p>
        </p:txBody>
      </p:sp>
      <p:sp>
        <p:nvSpPr>
          <p:cNvPr id="29718" name="Text Box 67"/>
          <p:cNvSpPr txBox="1">
            <a:spLocks noChangeArrowheads="1"/>
          </p:cNvSpPr>
          <p:nvPr/>
        </p:nvSpPr>
        <p:spPr bwMode="auto">
          <a:xfrm>
            <a:off x="3413125" y="2205038"/>
            <a:ext cx="2298700" cy="1298575"/>
          </a:xfrm>
          <a:prstGeom prst="rect">
            <a:avLst/>
          </a:prstGeom>
          <a:noFill/>
          <a:ln w="9525">
            <a:noFill/>
            <a:miter lim="800000"/>
            <a:headEnd/>
            <a:tailEnd/>
          </a:ln>
        </p:spPr>
        <p:txBody>
          <a:bodyPr>
            <a:spAutoFit/>
          </a:bodyPr>
          <a:lstStyle/>
          <a:p>
            <a:pPr algn="just" defTabSz="762000">
              <a:lnSpc>
                <a:spcPct val="150000"/>
              </a:lnSpc>
              <a:spcBef>
                <a:spcPct val="20000"/>
              </a:spcBef>
              <a:buSzPct val="85000"/>
              <a:buFontTx/>
              <a:buChar char="•"/>
            </a:pPr>
            <a:r>
              <a:rPr lang="zh-CN" altLang="en-US" sz="1600">
                <a:latin typeface="微软雅黑" pitchFamily="34" charset="-122"/>
                <a:ea typeface="微软雅黑" pitchFamily="34" charset="-122"/>
              </a:rPr>
              <a:t> 物流服务企业资源</a:t>
            </a:r>
          </a:p>
          <a:p>
            <a:pPr algn="just" defTabSz="762000">
              <a:lnSpc>
                <a:spcPct val="150000"/>
              </a:lnSpc>
              <a:spcBef>
                <a:spcPct val="20000"/>
              </a:spcBef>
              <a:buSzPct val="85000"/>
              <a:buFontTx/>
              <a:buChar char="•"/>
            </a:pPr>
            <a:r>
              <a:rPr lang="zh-CN" altLang="en-US" sz="1600">
                <a:latin typeface="微软雅黑" pitchFamily="34" charset="-122"/>
                <a:ea typeface="微软雅黑" pitchFamily="34" charset="-122"/>
              </a:rPr>
              <a:t> 物流设备设施资源</a:t>
            </a:r>
          </a:p>
          <a:p>
            <a:pPr algn="just" defTabSz="762000">
              <a:lnSpc>
                <a:spcPct val="150000"/>
              </a:lnSpc>
              <a:spcBef>
                <a:spcPct val="20000"/>
              </a:spcBef>
              <a:buSzPct val="85000"/>
              <a:buFontTx/>
              <a:buChar char="•"/>
            </a:pPr>
            <a:r>
              <a:rPr lang="zh-CN" altLang="en-US" sz="1600">
                <a:latin typeface="微软雅黑" pitchFamily="34" charset="-122"/>
                <a:ea typeface="微软雅黑" pitchFamily="34" charset="-122"/>
              </a:rPr>
              <a:t> 工商企业货物资源</a:t>
            </a:r>
          </a:p>
        </p:txBody>
      </p:sp>
      <p:sp>
        <p:nvSpPr>
          <p:cNvPr id="29719" name="Text Box 68"/>
          <p:cNvSpPr txBox="1">
            <a:spLocks noChangeArrowheads="1"/>
          </p:cNvSpPr>
          <p:nvPr/>
        </p:nvSpPr>
        <p:spPr bwMode="auto">
          <a:xfrm>
            <a:off x="5907088" y="2205038"/>
            <a:ext cx="2300287" cy="1298575"/>
          </a:xfrm>
          <a:prstGeom prst="rect">
            <a:avLst/>
          </a:prstGeom>
          <a:noFill/>
          <a:ln w="9525">
            <a:noFill/>
            <a:miter lim="800000"/>
            <a:headEnd/>
            <a:tailEnd/>
          </a:ln>
        </p:spPr>
        <p:txBody>
          <a:bodyPr>
            <a:spAutoFit/>
          </a:bodyPr>
          <a:lstStyle/>
          <a:p>
            <a:pPr defTabSz="762000">
              <a:lnSpc>
                <a:spcPct val="150000"/>
              </a:lnSpc>
              <a:spcBef>
                <a:spcPct val="20000"/>
              </a:spcBef>
              <a:buSzPct val="85000"/>
              <a:buFontTx/>
              <a:buChar char="•"/>
            </a:pPr>
            <a:r>
              <a:rPr lang="zh-CN" altLang="en-US" sz="1600">
                <a:latin typeface="微软雅黑" pitchFamily="34" charset="-122"/>
                <a:ea typeface="微软雅黑" pitchFamily="34" charset="-122"/>
              </a:rPr>
              <a:t> 政府行政管理职能</a:t>
            </a:r>
          </a:p>
          <a:p>
            <a:pPr defTabSz="762000">
              <a:lnSpc>
                <a:spcPct val="150000"/>
              </a:lnSpc>
              <a:spcBef>
                <a:spcPct val="20000"/>
              </a:spcBef>
              <a:buSzPct val="85000"/>
              <a:buFontTx/>
              <a:buChar char="•"/>
            </a:pPr>
            <a:r>
              <a:rPr lang="zh-CN" altLang="en-US" sz="1600">
                <a:latin typeface="微软雅黑" pitchFamily="34" charset="-122"/>
                <a:ea typeface="微软雅黑" pitchFamily="34" charset="-122"/>
              </a:rPr>
              <a:t> 中介组织服务职能</a:t>
            </a:r>
          </a:p>
          <a:p>
            <a:pPr defTabSz="762000">
              <a:lnSpc>
                <a:spcPct val="150000"/>
              </a:lnSpc>
              <a:spcBef>
                <a:spcPct val="20000"/>
              </a:spcBef>
              <a:buSzPct val="85000"/>
              <a:buFontTx/>
              <a:buChar char="•"/>
            </a:pPr>
            <a:r>
              <a:rPr lang="zh-CN" altLang="en-US" sz="1600">
                <a:latin typeface="微软雅黑" pitchFamily="34" charset="-122"/>
                <a:ea typeface="微软雅黑" pitchFamily="34" charset="-122"/>
              </a:rPr>
              <a:t> 平台营销服务职能 </a:t>
            </a:r>
          </a:p>
        </p:txBody>
      </p:sp>
      <p:grpSp>
        <p:nvGrpSpPr>
          <p:cNvPr id="29" name="组合 28"/>
          <p:cNvGrpSpPr/>
          <p:nvPr/>
        </p:nvGrpSpPr>
        <p:grpSpPr>
          <a:xfrm>
            <a:off x="611560" y="4797152"/>
            <a:ext cx="1949830" cy="1799928"/>
            <a:chOff x="6516216" y="3212976"/>
            <a:chExt cx="1949830" cy="1799928"/>
          </a:xfrm>
        </p:grpSpPr>
        <p:pic>
          <p:nvPicPr>
            <p:cNvPr id="30" name="Picture 2" descr="萧山基地地理分布图"/>
            <p:cNvPicPr>
              <a:picLocks noChangeAspect="1" noChangeArrowheads="1"/>
            </p:cNvPicPr>
            <p:nvPr/>
          </p:nvPicPr>
          <p:blipFill>
            <a:blip r:embed="rId2" cstate="print"/>
            <a:srcRect/>
            <a:stretch>
              <a:fillRect/>
            </a:stretch>
          </p:blipFill>
          <p:spPr bwMode="auto">
            <a:xfrm>
              <a:off x="6516216" y="3212976"/>
              <a:ext cx="1949830" cy="1799928"/>
            </a:xfrm>
            <a:prstGeom prst="rect">
              <a:avLst/>
            </a:prstGeom>
            <a:noFill/>
            <a:ln w="9525">
              <a:noFill/>
              <a:miter lim="800000"/>
              <a:headEnd/>
              <a:tailEnd/>
            </a:ln>
          </p:spPr>
        </p:pic>
        <p:sp>
          <p:nvSpPr>
            <p:cNvPr id="31" name="Oval 8"/>
            <p:cNvSpPr>
              <a:spLocks noChangeArrowheads="1"/>
            </p:cNvSpPr>
            <p:nvPr/>
          </p:nvSpPr>
          <p:spPr bwMode="auto">
            <a:xfrm>
              <a:off x="7884368" y="4221088"/>
              <a:ext cx="360363" cy="360363"/>
            </a:xfrm>
            <a:prstGeom prst="ellipse">
              <a:avLst/>
            </a:prstGeom>
            <a:solidFill>
              <a:schemeClr val="accent2">
                <a:alpha val="70195"/>
              </a:schemeClr>
            </a:solidFill>
            <a:ln w="9525" algn="ctr">
              <a:noFill/>
              <a:round/>
              <a:headEnd/>
              <a:tailEnd/>
            </a:ln>
          </p:spPr>
          <p:txBody>
            <a:bodyPr wrap="none" anchor="ctr"/>
            <a:lstStyle/>
            <a:p>
              <a:pPr algn="ctr" eaLnBrk="0" hangingPunct="0">
                <a:spcBef>
                  <a:spcPct val="50000"/>
                </a:spcBef>
              </a:pPr>
              <a:endParaRPr lang="zh-CN" altLang="zh-CN"/>
            </a:p>
          </p:txBody>
        </p:sp>
      </p:grpSp>
      <p:pic>
        <p:nvPicPr>
          <p:cNvPr id="32" name="Picture 2" descr="02"/>
          <p:cNvPicPr>
            <a:picLocks noChangeAspect="1" noChangeArrowheads="1"/>
          </p:cNvPicPr>
          <p:nvPr/>
        </p:nvPicPr>
        <p:blipFill>
          <a:blip r:embed="rId3" cstate="print"/>
          <a:srcRect t="9072"/>
          <a:stretch>
            <a:fillRect/>
          </a:stretch>
        </p:blipFill>
        <p:spPr bwMode="auto">
          <a:xfrm>
            <a:off x="3275856" y="4725144"/>
            <a:ext cx="1728192" cy="2060848"/>
          </a:xfrm>
          <a:prstGeom prst="rect">
            <a:avLst/>
          </a:prstGeom>
          <a:noFill/>
          <a:ln w="9525">
            <a:noFill/>
            <a:miter lim="800000"/>
            <a:headEnd/>
            <a:tailEnd/>
          </a:ln>
        </p:spPr>
      </p:pic>
      <p:grpSp>
        <p:nvGrpSpPr>
          <p:cNvPr id="37" name="组合 36"/>
          <p:cNvGrpSpPr/>
          <p:nvPr/>
        </p:nvGrpSpPr>
        <p:grpSpPr>
          <a:xfrm>
            <a:off x="5940152" y="4797152"/>
            <a:ext cx="2304256" cy="1877963"/>
            <a:chOff x="5580112" y="4725144"/>
            <a:chExt cx="2520280" cy="1949971"/>
          </a:xfrm>
        </p:grpSpPr>
        <p:pic>
          <p:nvPicPr>
            <p:cNvPr id="34" name="Picture 8"/>
            <p:cNvPicPr>
              <a:picLocks noChangeAspect="1" noChangeArrowheads="1"/>
            </p:cNvPicPr>
            <p:nvPr/>
          </p:nvPicPr>
          <p:blipFill>
            <a:blip r:embed="rId4" cstate="print"/>
            <a:srcRect r="16656"/>
            <a:stretch>
              <a:fillRect/>
            </a:stretch>
          </p:blipFill>
          <p:spPr bwMode="auto">
            <a:xfrm>
              <a:off x="5580112" y="4725144"/>
              <a:ext cx="2520280" cy="1949971"/>
            </a:xfrm>
            <a:prstGeom prst="rect">
              <a:avLst/>
            </a:prstGeom>
            <a:solidFill>
              <a:schemeClr val="folHlink">
                <a:alpha val="43137"/>
              </a:schemeClr>
            </a:solidFill>
            <a:ln w="9525">
              <a:noFill/>
              <a:miter lim="800000"/>
              <a:headEnd/>
              <a:tailEnd/>
            </a:ln>
          </p:spPr>
        </p:pic>
        <p:sp>
          <p:nvSpPr>
            <p:cNvPr id="35" name="Oval 9"/>
            <p:cNvSpPr>
              <a:spLocks noChangeArrowheads="1"/>
            </p:cNvSpPr>
            <p:nvPr/>
          </p:nvSpPr>
          <p:spPr bwMode="auto">
            <a:xfrm>
              <a:off x="7087252" y="5626641"/>
              <a:ext cx="90549" cy="67368"/>
            </a:xfrm>
            <a:prstGeom prst="ellipse">
              <a:avLst/>
            </a:prstGeom>
            <a:solidFill>
              <a:schemeClr val="folHlink"/>
            </a:solidFill>
            <a:ln w="9525" algn="ctr">
              <a:noFill/>
              <a:round/>
              <a:headEnd/>
              <a:tailEnd/>
            </a:ln>
          </p:spPr>
          <p:txBody>
            <a:bodyPr wrap="none" lIns="0" tIns="0" rIns="0" bIns="0" anchor="ctr"/>
            <a:lstStyle/>
            <a:p>
              <a:pPr algn="ctr" eaLnBrk="0" hangingPunct="0"/>
              <a:endParaRPr lang="zh-CN" altLang="zh-CN" sz="2400">
                <a:ea typeface="宋体" pitchFamily="2" charset="-122"/>
              </a:endParaRPr>
            </a:p>
          </p:txBody>
        </p:sp>
        <p:sp>
          <p:nvSpPr>
            <p:cNvPr id="36" name="Oval 5"/>
            <p:cNvSpPr>
              <a:spLocks noChangeArrowheads="1"/>
            </p:cNvSpPr>
            <p:nvPr/>
          </p:nvSpPr>
          <p:spPr bwMode="auto">
            <a:xfrm rot="20922712">
              <a:off x="5930006" y="5206146"/>
              <a:ext cx="2031897" cy="1024586"/>
            </a:xfrm>
            <a:prstGeom prst="ellipse">
              <a:avLst/>
            </a:prstGeom>
            <a:solidFill>
              <a:schemeClr val="accent2">
                <a:alpha val="14902"/>
              </a:schemeClr>
            </a:solidFill>
            <a:ln w="38100">
              <a:solidFill>
                <a:schemeClr val="folHlink"/>
              </a:solidFill>
              <a:prstDash val="dash"/>
              <a:round/>
              <a:headEnd/>
              <a:tailEnd/>
            </a:ln>
          </p:spPr>
          <p:txBody>
            <a:bodyPr wrap="none" anchor="ctr"/>
            <a:lstStyle/>
            <a:p>
              <a:endParaRPr lang="zh-CN" altLang="zh-CN" sz="2400">
                <a:ea typeface="黑体"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7CF50C33-D0FF-44E1-B0E6-2227E7027949}" type="slidenum">
              <a:rPr lang="en-US" altLang="zh-CN" smtClean="0"/>
              <a:pPr>
                <a:defRPr/>
              </a:pPr>
              <a:t>15</a:t>
            </a:fld>
            <a:endParaRPr lang="en-US" altLang="zh-CN"/>
          </a:p>
        </p:txBody>
      </p:sp>
      <p:sp>
        <p:nvSpPr>
          <p:cNvPr id="6" name="Rectangle 3"/>
          <p:cNvSpPr>
            <a:spLocks noChangeArrowheads="1"/>
          </p:cNvSpPr>
          <p:nvPr/>
        </p:nvSpPr>
        <p:spPr bwMode="auto">
          <a:xfrm>
            <a:off x="755650" y="1484313"/>
            <a:ext cx="7632700" cy="461962"/>
          </a:xfrm>
          <a:prstGeom prst="rect">
            <a:avLst/>
          </a:prstGeom>
          <a:noFill/>
          <a:ln w="9525">
            <a:noFill/>
            <a:miter lim="800000"/>
            <a:headEnd/>
            <a:tailEnd/>
          </a:ln>
        </p:spPr>
        <p:txBody>
          <a:bodyPr>
            <a:spAutoFit/>
          </a:bodyPr>
          <a:lstStyle/>
          <a:p>
            <a:pPr marL="342900" indent="-342900">
              <a:lnSpc>
                <a:spcPct val="150000"/>
              </a:lnSpc>
              <a:buClr>
                <a:schemeClr val="bg2"/>
              </a:buClr>
              <a:buSzPct val="75000"/>
              <a:buFont typeface="Wingdings" pitchFamily="2" charset="2"/>
              <a:buChar char="n"/>
              <a:defRPr/>
            </a:pPr>
            <a:r>
              <a:rPr kumimoji="0" lang="zh-CN" altLang="en-US" sz="1600" kern="0" dirty="0">
                <a:latin typeface="微软雅黑" pitchFamily="34" charset="-122"/>
                <a:ea typeface="微软雅黑" pitchFamily="34" charset="-122"/>
              </a:rPr>
              <a:t>功能定位、产品设计、规模设定关乎后续工程建设和客户招商，要重点关注。</a:t>
            </a:r>
            <a:endParaRPr lang="en-US" altLang="zh-CN" sz="1600" dirty="0">
              <a:solidFill>
                <a:srgbClr val="000000"/>
              </a:solidFill>
              <a:latin typeface="微软雅黑" pitchFamily="34" charset="-122"/>
              <a:ea typeface="微软雅黑" pitchFamily="34" charset="-122"/>
              <a:sym typeface="微软雅黑" pitchFamily="34" charset="-122"/>
            </a:endParaRPr>
          </a:p>
        </p:txBody>
      </p:sp>
      <p:sp>
        <p:nvSpPr>
          <p:cNvPr id="30723" name="Rectangle 2"/>
          <p:cNvSpPr>
            <a:spLocks noChangeArrowheads="1"/>
          </p:cNvSpPr>
          <p:nvPr/>
        </p:nvSpPr>
        <p:spPr bwMode="auto">
          <a:xfrm>
            <a:off x="323850" y="836613"/>
            <a:ext cx="8208963" cy="603250"/>
          </a:xfrm>
          <a:prstGeom prst="rect">
            <a:avLst/>
          </a:prstGeom>
          <a:noFill/>
          <a:ln w="9525">
            <a:noFill/>
            <a:miter lim="800000"/>
            <a:headEnd/>
            <a:tailEnd/>
          </a:ln>
        </p:spPr>
        <p:txBody>
          <a:bodyPr/>
          <a:lstStyle/>
          <a:p>
            <a:pPr marL="622300" indent="-622300">
              <a:lnSpc>
                <a:spcPct val="140000"/>
              </a:lnSpc>
            </a:pPr>
            <a:r>
              <a:rPr lang="zh-CN" altLang="en-US" sz="2000" b="1">
                <a:solidFill>
                  <a:srgbClr val="CC0000"/>
                </a:solidFill>
                <a:latin typeface="微软雅黑" pitchFamily="34" charset="-122"/>
                <a:ea typeface="微软雅黑" pitchFamily="34" charset="-122"/>
                <a:sym typeface="微软雅黑" pitchFamily="34" charset="-122"/>
              </a:rPr>
              <a:t>（</a:t>
            </a:r>
            <a:r>
              <a:rPr lang="en-US" altLang="zh-CN" sz="2000" b="1">
                <a:solidFill>
                  <a:srgbClr val="CC0000"/>
                </a:solidFill>
                <a:latin typeface="微软雅黑" pitchFamily="34" charset="-122"/>
                <a:ea typeface="微软雅黑" pitchFamily="34" charset="-122"/>
                <a:sym typeface="微软雅黑" pitchFamily="34" charset="-122"/>
              </a:rPr>
              <a:t>3</a:t>
            </a:r>
            <a:r>
              <a:rPr lang="zh-CN" altLang="en-US" sz="2000" b="1">
                <a:solidFill>
                  <a:srgbClr val="CC0000"/>
                </a:solidFill>
                <a:latin typeface="微软雅黑" pitchFamily="34" charset="-122"/>
                <a:ea typeface="微软雅黑" pitchFamily="34" charset="-122"/>
                <a:sym typeface="微软雅黑" pitchFamily="34" charset="-122"/>
              </a:rPr>
              <a:t>）重点做好</a:t>
            </a:r>
            <a:r>
              <a:rPr lang="zh-CN" altLang="zh-CN" sz="2000" b="1">
                <a:solidFill>
                  <a:srgbClr val="CC0000"/>
                </a:solidFill>
                <a:latin typeface="微软雅黑" pitchFamily="34" charset="-122"/>
                <a:ea typeface="微软雅黑" pitchFamily="34" charset="-122"/>
                <a:sym typeface="微软雅黑" pitchFamily="34" charset="-122"/>
              </a:rPr>
              <a:t>“功能定位、产品设计、规模设定”三篇文章</a:t>
            </a:r>
            <a:endParaRPr lang="zh-CN" altLang="en-US" sz="2000" b="1">
              <a:solidFill>
                <a:srgbClr val="CC0000"/>
              </a:solidFill>
              <a:latin typeface="微软雅黑" pitchFamily="34" charset="-122"/>
              <a:ea typeface="微软雅黑" pitchFamily="34" charset="-122"/>
              <a:sym typeface="Arial" charset="0"/>
            </a:endParaRPr>
          </a:p>
        </p:txBody>
      </p:sp>
      <p:sp>
        <p:nvSpPr>
          <p:cNvPr id="30726" name="AutoShape 5"/>
          <p:cNvSpPr>
            <a:spLocks noChangeArrowheads="1"/>
          </p:cNvSpPr>
          <p:nvPr/>
        </p:nvSpPr>
        <p:spPr bwMode="auto">
          <a:xfrm rot="5400000">
            <a:off x="3278187" y="3930725"/>
            <a:ext cx="2879725" cy="292100"/>
          </a:xfrm>
          <a:prstGeom prst="triangle">
            <a:avLst>
              <a:gd name="adj" fmla="val 50000"/>
            </a:avLst>
          </a:prstGeom>
          <a:solidFill>
            <a:srgbClr val="969696"/>
          </a:solidFill>
          <a:ln w="12700" algn="ctr">
            <a:noFill/>
            <a:miter lim="800000"/>
            <a:headEnd/>
            <a:tailEnd/>
          </a:ln>
        </p:spPr>
        <p:txBody>
          <a:bodyPr rot="10800000" vert="eaVert" lIns="90000" tIns="46800" rIns="90000" bIns="46800" anchor="ctr"/>
          <a:lstStyle/>
          <a:p>
            <a:pPr algn="ctr" eaLnBrk="0" hangingPunct="0"/>
            <a:endParaRPr lang="en-GB" altLang="zh-CN" sz="1200">
              <a:solidFill>
                <a:srgbClr val="000000"/>
              </a:solidFill>
              <a:ea typeface="黑体" pitchFamily="49" charset="-122"/>
            </a:endParaRPr>
          </a:p>
        </p:txBody>
      </p:sp>
      <p:sp>
        <p:nvSpPr>
          <p:cNvPr id="69" name="Rectangle 3"/>
          <p:cNvSpPr>
            <a:spLocks noChangeArrowheads="1"/>
          </p:cNvSpPr>
          <p:nvPr/>
        </p:nvSpPr>
        <p:spPr bwMode="auto">
          <a:xfrm>
            <a:off x="5220072" y="2348880"/>
            <a:ext cx="3095625" cy="4031873"/>
          </a:xfrm>
          <a:prstGeom prst="rect">
            <a:avLst/>
          </a:prstGeom>
          <a:noFill/>
          <a:ln w="9525">
            <a:noFill/>
            <a:miter lim="800000"/>
            <a:headEnd/>
            <a:tailEnd/>
          </a:ln>
        </p:spPr>
        <p:txBody>
          <a:bodyPr>
            <a:spAutoFit/>
          </a:bodyPr>
          <a:lstStyle/>
          <a:p>
            <a:pPr marL="342900" indent="-342900">
              <a:lnSpc>
                <a:spcPct val="200000"/>
              </a:lnSpc>
              <a:buClr>
                <a:schemeClr val="bg2"/>
              </a:buClr>
              <a:buSzPct val="75000"/>
              <a:buFont typeface="Wingdings" pitchFamily="2" charset="2"/>
              <a:buChar char="n"/>
            </a:pPr>
            <a:r>
              <a:rPr kumimoji="0" lang="zh-CN" altLang="en-US" sz="1600" dirty="0">
                <a:latin typeface="微软雅黑" pitchFamily="34" charset="-122"/>
                <a:ea typeface="微软雅黑" pitchFamily="34" charset="-122"/>
              </a:rPr>
              <a:t>深入市场调研</a:t>
            </a:r>
            <a:endParaRPr kumimoji="0" lang="en-US" altLang="zh-CN" sz="1600" dirty="0">
              <a:latin typeface="微软雅黑" pitchFamily="34" charset="-122"/>
              <a:ea typeface="微软雅黑" pitchFamily="34" charset="-122"/>
            </a:endParaRPr>
          </a:p>
          <a:p>
            <a:pPr marL="800100" lvl="1" indent="-342900">
              <a:lnSpc>
                <a:spcPct val="200000"/>
              </a:lnSpc>
              <a:buClr>
                <a:schemeClr val="bg2"/>
              </a:buClr>
              <a:buSzPct val="75000"/>
              <a:buFont typeface="Wingdings" pitchFamily="2" charset="2"/>
              <a:buChar char="n"/>
            </a:pPr>
            <a:r>
              <a:rPr kumimoji="0" lang="zh-CN" altLang="en-US" sz="1600" dirty="0">
                <a:latin typeface="微软雅黑" pitchFamily="34" charset="-122"/>
                <a:ea typeface="微软雅黑" pitchFamily="34" charset="-122"/>
              </a:rPr>
              <a:t>明确客户需求</a:t>
            </a:r>
            <a:endParaRPr kumimoji="0" lang="en-US" altLang="zh-CN" sz="1600" dirty="0">
              <a:latin typeface="微软雅黑" pitchFamily="34" charset="-122"/>
              <a:ea typeface="微软雅黑" pitchFamily="34" charset="-122"/>
            </a:endParaRPr>
          </a:p>
          <a:p>
            <a:pPr marL="800100" lvl="1" indent="-342900">
              <a:lnSpc>
                <a:spcPct val="200000"/>
              </a:lnSpc>
              <a:buClr>
                <a:schemeClr val="bg2"/>
              </a:buClr>
              <a:buSzPct val="75000"/>
              <a:buFont typeface="Wingdings" pitchFamily="2" charset="2"/>
              <a:buChar char="n"/>
            </a:pPr>
            <a:r>
              <a:rPr kumimoji="0" lang="zh-CN" altLang="en-US" sz="1600" dirty="0">
                <a:latin typeface="微软雅黑" pitchFamily="34" charset="-122"/>
                <a:ea typeface="微软雅黑" pitchFamily="34" charset="-122"/>
              </a:rPr>
              <a:t>业务操作模式</a:t>
            </a:r>
            <a:endParaRPr kumimoji="0" lang="en-US" altLang="zh-CN" sz="1600" dirty="0">
              <a:latin typeface="微软雅黑" pitchFamily="34" charset="-122"/>
              <a:ea typeface="微软雅黑" pitchFamily="34" charset="-122"/>
            </a:endParaRPr>
          </a:p>
          <a:p>
            <a:pPr marL="800100" lvl="1" indent="-342900">
              <a:lnSpc>
                <a:spcPct val="200000"/>
              </a:lnSpc>
              <a:buClr>
                <a:schemeClr val="bg2"/>
              </a:buClr>
              <a:buSzPct val="75000"/>
              <a:buFont typeface="Wingdings" pitchFamily="2" charset="2"/>
              <a:buChar char="n"/>
            </a:pPr>
            <a:r>
              <a:rPr kumimoji="0" lang="zh-CN" altLang="en-US" sz="1600" dirty="0">
                <a:latin typeface="微软雅黑" pitchFamily="34" charset="-122"/>
                <a:ea typeface="微软雅黑" pitchFamily="34" charset="-122"/>
              </a:rPr>
              <a:t>业务操作习惯</a:t>
            </a:r>
            <a:endParaRPr kumimoji="0" lang="en-US" altLang="zh-CN" sz="1600" dirty="0">
              <a:latin typeface="微软雅黑" pitchFamily="34" charset="-122"/>
              <a:ea typeface="微软雅黑" pitchFamily="34" charset="-122"/>
            </a:endParaRPr>
          </a:p>
          <a:p>
            <a:pPr marL="342900" indent="-342900">
              <a:lnSpc>
                <a:spcPct val="200000"/>
              </a:lnSpc>
              <a:buClr>
                <a:schemeClr val="bg2"/>
              </a:buClr>
              <a:buSzPct val="75000"/>
              <a:buFont typeface="Wingdings" pitchFamily="2" charset="2"/>
              <a:buChar char="n"/>
            </a:pPr>
            <a:r>
              <a:rPr kumimoji="0" lang="zh-CN" altLang="en-US" sz="1600" dirty="0">
                <a:latin typeface="微软雅黑" pitchFamily="34" charset="-122"/>
                <a:ea typeface="微软雅黑" pitchFamily="34" charset="-122"/>
              </a:rPr>
              <a:t>明确功能定位</a:t>
            </a:r>
            <a:endParaRPr kumimoji="0" lang="en-US" altLang="zh-CN" sz="1600" dirty="0">
              <a:latin typeface="微软雅黑" pitchFamily="34" charset="-122"/>
              <a:ea typeface="微软雅黑" pitchFamily="34" charset="-122"/>
            </a:endParaRPr>
          </a:p>
          <a:p>
            <a:pPr marL="342900" indent="-342900">
              <a:lnSpc>
                <a:spcPct val="200000"/>
              </a:lnSpc>
              <a:buClr>
                <a:schemeClr val="bg2"/>
              </a:buClr>
              <a:buSzPct val="75000"/>
              <a:buFont typeface="Wingdings" pitchFamily="2" charset="2"/>
              <a:buChar char="n"/>
            </a:pPr>
            <a:r>
              <a:rPr kumimoji="0" lang="zh-CN" altLang="en-US" sz="1600" dirty="0">
                <a:latin typeface="微软雅黑" pitchFamily="34" charset="-122"/>
                <a:ea typeface="微软雅黑" pitchFamily="34" charset="-122"/>
              </a:rPr>
              <a:t>形成产品设计参数标准</a:t>
            </a:r>
            <a:endParaRPr kumimoji="0" lang="en-US" altLang="zh-CN" sz="1600" dirty="0">
              <a:latin typeface="微软雅黑" pitchFamily="34" charset="-122"/>
              <a:ea typeface="微软雅黑" pitchFamily="34" charset="-122"/>
            </a:endParaRPr>
          </a:p>
          <a:p>
            <a:pPr marL="342900" indent="-342900">
              <a:lnSpc>
                <a:spcPct val="200000"/>
              </a:lnSpc>
              <a:buClr>
                <a:schemeClr val="bg2"/>
              </a:buClr>
              <a:buSzPct val="75000"/>
              <a:buFont typeface="Wingdings" pitchFamily="2" charset="2"/>
              <a:buChar char="n"/>
            </a:pPr>
            <a:r>
              <a:rPr kumimoji="0" lang="zh-CN" altLang="en-US" sz="1600" dirty="0">
                <a:latin typeface="微软雅黑" pitchFamily="34" charset="-122"/>
                <a:ea typeface="微软雅黑" pitchFamily="34" charset="-122"/>
              </a:rPr>
              <a:t>确定产品规模</a:t>
            </a:r>
            <a:endParaRPr kumimoji="0" lang="en-US" altLang="zh-CN" sz="1600" dirty="0">
              <a:latin typeface="微软雅黑" pitchFamily="34" charset="-122"/>
              <a:ea typeface="微软雅黑" pitchFamily="34" charset="-122"/>
            </a:endParaRPr>
          </a:p>
          <a:p>
            <a:pPr marL="342900" indent="-342900">
              <a:lnSpc>
                <a:spcPct val="200000"/>
              </a:lnSpc>
              <a:buClr>
                <a:schemeClr val="bg2"/>
              </a:buClr>
              <a:buSzPct val="75000"/>
              <a:buFont typeface="Wingdings" pitchFamily="2" charset="2"/>
              <a:buChar char="n"/>
            </a:pPr>
            <a:r>
              <a:rPr kumimoji="0" lang="zh-CN" altLang="en-US" sz="1600" dirty="0">
                <a:latin typeface="微软雅黑" pitchFamily="34" charset="-122"/>
                <a:ea typeface="微软雅黑" pitchFamily="34" charset="-122"/>
              </a:rPr>
              <a:t>制定项目设计任务书</a:t>
            </a:r>
            <a:endParaRPr kumimoji="0" lang="en-US" altLang="zh-CN" sz="1600" dirty="0">
              <a:latin typeface="微软雅黑" pitchFamily="34" charset="-122"/>
              <a:ea typeface="微软雅黑" pitchFamily="34" charset="-122"/>
            </a:endParaRPr>
          </a:p>
        </p:txBody>
      </p:sp>
      <p:grpSp>
        <p:nvGrpSpPr>
          <p:cNvPr id="33" name="组合 32"/>
          <p:cNvGrpSpPr/>
          <p:nvPr/>
        </p:nvGrpSpPr>
        <p:grpSpPr>
          <a:xfrm>
            <a:off x="1403648" y="2276872"/>
            <a:ext cx="2592288" cy="4152230"/>
            <a:chOff x="1043608" y="1340768"/>
            <a:chExt cx="3096344" cy="5088334"/>
          </a:xfrm>
        </p:grpSpPr>
        <p:pic>
          <p:nvPicPr>
            <p:cNvPr id="30" name="Picture 40" descr="鸟瞰图（实际效果）"/>
            <p:cNvPicPr>
              <a:picLocks noChangeAspect="1" noChangeArrowheads="1"/>
            </p:cNvPicPr>
            <p:nvPr/>
          </p:nvPicPr>
          <p:blipFill>
            <a:blip r:embed="rId2" cstate="print"/>
            <a:srcRect/>
            <a:stretch>
              <a:fillRect/>
            </a:stretch>
          </p:blipFill>
          <p:spPr bwMode="auto">
            <a:xfrm>
              <a:off x="1043608" y="4797152"/>
              <a:ext cx="3082925" cy="1631950"/>
            </a:xfrm>
            <a:prstGeom prst="rect">
              <a:avLst/>
            </a:prstGeom>
            <a:noFill/>
            <a:ln w="9525">
              <a:noFill/>
              <a:miter lim="800000"/>
              <a:headEnd/>
              <a:tailEnd/>
            </a:ln>
          </p:spPr>
        </p:pic>
        <p:pic>
          <p:nvPicPr>
            <p:cNvPr id="31" name="Picture 43" descr="鸟瞰 拷贝"/>
            <p:cNvPicPr>
              <a:picLocks noChangeAspect="1" noChangeArrowheads="1"/>
            </p:cNvPicPr>
            <p:nvPr/>
          </p:nvPicPr>
          <p:blipFill>
            <a:blip r:embed="rId3" cstate="print"/>
            <a:srcRect/>
            <a:stretch>
              <a:fillRect/>
            </a:stretch>
          </p:blipFill>
          <p:spPr bwMode="auto">
            <a:xfrm>
              <a:off x="1043608" y="3140968"/>
              <a:ext cx="3095625" cy="1655762"/>
            </a:xfrm>
            <a:prstGeom prst="rect">
              <a:avLst/>
            </a:prstGeom>
            <a:noFill/>
            <a:ln w="9525">
              <a:noFill/>
              <a:miter lim="800000"/>
              <a:headEnd/>
              <a:tailEnd/>
            </a:ln>
          </p:spPr>
        </p:pic>
        <p:pic>
          <p:nvPicPr>
            <p:cNvPr id="32" name="Picture 41" descr="鸟瞰"/>
            <p:cNvPicPr>
              <a:picLocks noChangeAspect="1" noChangeArrowheads="1"/>
            </p:cNvPicPr>
            <p:nvPr/>
          </p:nvPicPr>
          <p:blipFill>
            <a:blip r:embed="rId4" cstate="print"/>
            <a:srcRect/>
            <a:stretch>
              <a:fillRect/>
            </a:stretch>
          </p:blipFill>
          <p:spPr bwMode="auto">
            <a:xfrm>
              <a:off x="1043608" y="1340768"/>
              <a:ext cx="3096344" cy="1846312"/>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7970D134-C7D8-4F5D-91AC-DB2821EDC5B4}" type="slidenum">
              <a:rPr lang="en-US" altLang="zh-CN" smtClean="0"/>
              <a:pPr>
                <a:defRPr/>
              </a:pPr>
              <a:t>16</a:t>
            </a:fld>
            <a:endParaRPr lang="en-US" altLang="zh-CN"/>
          </a:p>
        </p:txBody>
      </p:sp>
      <p:sp>
        <p:nvSpPr>
          <p:cNvPr id="6" name="Rectangle 3"/>
          <p:cNvSpPr>
            <a:spLocks noChangeArrowheads="1"/>
          </p:cNvSpPr>
          <p:nvPr/>
        </p:nvSpPr>
        <p:spPr bwMode="auto">
          <a:xfrm>
            <a:off x="684213" y="1628775"/>
            <a:ext cx="3095625" cy="5197475"/>
          </a:xfrm>
          <a:prstGeom prst="rect">
            <a:avLst/>
          </a:prstGeom>
          <a:noFill/>
          <a:ln w="9525">
            <a:noFill/>
            <a:miter lim="800000"/>
            <a:headEnd/>
            <a:tailEnd/>
          </a:ln>
        </p:spPr>
        <p:txBody>
          <a:bodyPr>
            <a:spAutoFit/>
          </a:bodyPr>
          <a:lstStyle/>
          <a:p>
            <a:pPr marL="342900" indent="-342900">
              <a:lnSpc>
                <a:spcPct val="200000"/>
              </a:lnSpc>
              <a:buClr>
                <a:schemeClr val="bg2"/>
              </a:buClr>
              <a:buSzPct val="75000"/>
              <a:buFont typeface="Wingdings" pitchFamily="2" charset="2"/>
              <a:buChar char="n"/>
            </a:pPr>
            <a:r>
              <a:rPr kumimoji="0" lang="zh-CN" altLang="en-US" sz="1400" dirty="0">
                <a:latin typeface="微软雅黑" pitchFamily="34" charset="-122"/>
                <a:ea typeface="微软雅黑" pitchFamily="34" charset="-122"/>
              </a:rPr>
              <a:t>完整</a:t>
            </a:r>
            <a:r>
              <a:rPr kumimoji="0" lang="zh-CN" altLang="zh-CN" sz="1400" dirty="0">
                <a:latin typeface="微软雅黑" pitchFamily="34" charset="-122"/>
                <a:ea typeface="微软雅黑" pitchFamily="34" charset="-122"/>
              </a:rPr>
              <a:t>商业模式设计</a:t>
            </a:r>
            <a:r>
              <a:rPr kumimoji="0" lang="zh-CN" altLang="en-US" sz="1400" dirty="0">
                <a:latin typeface="微软雅黑" pitchFamily="34" charset="-122"/>
                <a:ea typeface="微软雅黑" pitchFamily="34" charset="-122"/>
              </a:rPr>
              <a:t>涉及到</a:t>
            </a:r>
            <a:r>
              <a:rPr kumimoji="0" lang="zh-CN" altLang="zh-CN" sz="1400" dirty="0">
                <a:latin typeface="微软雅黑" pitchFamily="34" charset="-122"/>
                <a:ea typeface="微软雅黑" pitchFamily="34" charset="-122"/>
              </a:rPr>
              <a:t>业务如何开展、服务如何设计、如何投入、如何产出、如何盈利、政策体系如何设定、资本何时进入何时退出</a:t>
            </a:r>
            <a:r>
              <a:rPr kumimoji="0" lang="zh-CN" altLang="en-US" sz="1400" dirty="0">
                <a:latin typeface="微软雅黑" pitchFamily="34" charset="-122"/>
                <a:ea typeface="微软雅黑" pitchFamily="34" charset="-122"/>
              </a:rPr>
              <a:t>等等内容，这是园区投资主体最为关心的，也关系到园区能否运营成功。</a:t>
            </a:r>
          </a:p>
          <a:p>
            <a:pPr marL="342900" indent="-342900">
              <a:lnSpc>
                <a:spcPct val="200000"/>
              </a:lnSpc>
              <a:buClr>
                <a:schemeClr val="bg2"/>
              </a:buClr>
              <a:buSzPct val="75000"/>
              <a:buFont typeface="Wingdings" pitchFamily="2" charset="2"/>
              <a:buChar char="n"/>
            </a:pPr>
            <a:r>
              <a:rPr kumimoji="0" lang="zh-CN" altLang="en-US" sz="1400" dirty="0">
                <a:latin typeface="微软雅黑" pitchFamily="34" charset="-122"/>
                <a:ea typeface="微软雅黑" pitchFamily="34" charset="-122"/>
              </a:rPr>
              <a:t>在进行商业模式设计时，首先要满足入驻企业的运营需要；要明确</a:t>
            </a:r>
            <a:r>
              <a:rPr kumimoji="0" lang="zh-CN" altLang="zh-CN" sz="1400" dirty="0">
                <a:latin typeface="微软雅黑" pitchFamily="34" charset="-122"/>
                <a:ea typeface="微软雅黑" pitchFamily="34" charset="-122"/>
              </a:rPr>
              <a:t>项目有较好的投资回报，</a:t>
            </a:r>
            <a:r>
              <a:rPr kumimoji="0" lang="zh-CN" altLang="en-US" sz="1400" dirty="0">
                <a:latin typeface="微软雅黑" pitchFamily="34" charset="-122"/>
                <a:ea typeface="微软雅黑" pitchFamily="34" charset="-122"/>
              </a:rPr>
              <a:t>还要</a:t>
            </a:r>
            <a:r>
              <a:rPr kumimoji="0" lang="zh-CN" altLang="zh-CN" sz="1400" dirty="0">
                <a:latin typeface="微软雅黑" pitchFamily="34" charset="-122"/>
                <a:ea typeface="微软雅黑" pitchFamily="34" charset="-122"/>
              </a:rPr>
              <a:t>确保项目对区域经济发展、城市建设有长效作用。</a:t>
            </a:r>
            <a:endParaRPr lang="en-US" altLang="zh-CN" sz="1400" dirty="0">
              <a:latin typeface="微软雅黑" pitchFamily="34" charset="-122"/>
              <a:ea typeface="微软雅黑" pitchFamily="34" charset="-122"/>
              <a:sym typeface="微软雅黑" pitchFamily="34" charset="-122"/>
            </a:endParaRPr>
          </a:p>
        </p:txBody>
      </p:sp>
      <p:sp>
        <p:nvSpPr>
          <p:cNvPr id="31747" name="Rectangle 2"/>
          <p:cNvSpPr>
            <a:spLocks noChangeArrowheads="1"/>
          </p:cNvSpPr>
          <p:nvPr/>
        </p:nvSpPr>
        <p:spPr bwMode="auto">
          <a:xfrm>
            <a:off x="395288" y="908050"/>
            <a:ext cx="7848600" cy="603250"/>
          </a:xfrm>
          <a:prstGeom prst="rect">
            <a:avLst/>
          </a:prstGeom>
          <a:noFill/>
          <a:ln w="9525">
            <a:noFill/>
            <a:miter lim="800000"/>
            <a:headEnd/>
            <a:tailEnd/>
          </a:ln>
        </p:spPr>
        <p:txBody>
          <a:bodyPr/>
          <a:lstStyle/>
          <a:p>
            <a:pPr marL="622300" indent="-622300">
              <a:lnSpc>
                <a:spcPct val="140000"/>
              </a:lnSpc>
            </a:pPr>
            <a:r>
              <a:rPr lang="zh-CN" altLang="en-US" sz="2000" b="1">
                <a:solidFill>
                  <a:srgbClr val="CC0000"/>
                </a:solidFill>
                <a:latin typeface="微软雅黑" pitchFamily="34" charset="-122"/>
                <a:ea typeface="微软雅黑" pitchFamily="34" charset="-122"/>
                <a:sym typeface="微软雅黑" pitchFamily="34" charset="-122"/>
              </a:rPr>
              <a:t>（</a:t>
            </a:r>
            <a:r>
              <a:rPr lang="en-US" altLang="zh-CN" sz="2000" b="1">
                <a:solidFill>
                  <a:srgbClr val="CC0000"/>
                </a:solidFill>
                <a:latin typeface="微软雅黑" pitchFamily="34" charset="-122"/>
                <a:ea typeface="微软雅黑" pitchFamily="34" charset="-122"/>
                <a:sym typeface="微软雅黑" pitchFamily="34" charset="-122"/>
              </a:rPr>
              <a:t>4</a:t>
            </a:r>
            <a:r>
              <a:rPr lang="zh-CN" altLang="en-US" sz="2000" b="1">
                <a:solidFill>
                  <a:srgbClr val="CC0000"/>
                </a:solidFill>
                <a:latin typeface="微软雅黑" pitchFamily="34" charset="-122"/>
                <a:ea typeface="微软雅黑" pitchFamily="34" charset="-122"/>
                <a:sym typeface="微软雅黑" pitchFamily="34" charset="-122"/>
              </a:rPr>
              <a:t>）</a:t>
            </a:r>
            <a:r>
              <a:rPr lang="zh-CN" altLang="zh-CN" sz="2000" b="1">
                <a:solidFill>
                  <a:srgbClr val="CC0000"/>
                </a:solidFill>
                <a:latin typeface="微软雅黑" pitchFamily="34" charset="-122"/>
                <a:ea typeface="微软雅黑" pitchFamily="34" charset="-122"/>
                <a:sym typeface="微软雅黑" pitchFamily="34" charset="-122"/>
              </a:rPr>
              <a:t>完整设计园区商业模式，实现园区经济效益与社会效益的结合</a:t>
            </a:r>
            <a:endParaRPr lang="zh-CN" altLang="en-US" sz="2000" b="1">
              <a:solidFill>
                <a:srgbClr val="CC0000"/>
              </a:solidFill>
              <a:latin typeface="微软雅黑" pitchFamily="34" charset="-122"/>
              <a:ea typeface="微软雅黑" pitchFamily="34" charset="-122"/>
              <a:sym typeface="Arial" charset="0"/>
            </a:endParaRPr>
          </a:p>
        </p:txBody>
      </p:sp>
      <p:grpSp>
        <p:nvGrpSpPr>
          <p:cNvPr id="31748" name="组合 24"/>
          <p:cNvGrpSpPr>
            <a:grpSpLocks/>
          </p:cNvGrpSpPr>
          <p:nvPr/>
        </p:nvGrpSpPr>
        <p:grpSpPr bwMode="auto">
          <a:xfrm>
            <a:off x="3779838" y="1773238"/>
            <a:ext cx="4248150" cy="2566987"/>
            <a:chOff x="323528" y="3645024"/>
            <a:chExt cx="4248472" cy="2567631"/>
          </a:xfrm>
        </p:grpSpPr>
        <p:sp>
          <p:nvSpPr>
            <p:cNvPr id="20" name="Rectangle 3"/>
            <p:cNvSpPr>
              <a:spLocks noChangeArrowheads="1"/>
            </p:cNvSpPr>
            <p:nvPr/>
          </p:nvSpPr>
          <p:spPr bwMode="auto">
            <a:xfrm>
              <a:off x="323528" y="5118594"/>
              <a:ext cx="1439971" cy="830470"/>
            </a:xfrm>
            <a:prstGeom prst="rect">
              <a:avLst/>
            </a:prstGeom>
            <a:noFill/>
            <a:ln w="9525">
              <a:noFill/>
              <a:miter lim="800000"/>
              <a:headEnd/>
              <a:tailEnd/>
            </a:ln>
          </p:spPr>
          <p:txBody>
            <a:bodyPr>
              <a:spAutoFit/>
            </a:bodyPr>
            <a:lstStyle/>
            <a:p>
              <a:pPr marL="342900" indent="-342900">
                <a:buClr>
                  <a:schemeClr val="bg2"/>
                </a:buClr>
                <a:buSzPct val="75000"/>
                <a:defRPr/>
              </a:pPr>
              <a:r>
                <a:rPr lang="zh-CN" altLang="en-US" sz="1200" dirty="0">
                  <a:ea typeface="黑体" pitchFamily="49" charset="-122"/>
                </a:rPr>
                <a:t>        投资主体进行投资模型设计和盈利模式设计</a:t>
              </a:r>
              <a:r>
                <a:rPr kumimoji="0" lang="zh-CN" altLang="zh-CN" sz="1200" kern="0" dirty="0">
                  <a:latin typeface="微软雅黑" pitchFamily="34" charset="-122"/>
                  <a:ea typeface="微软雅黑" pitchFamily="34" charset="-122"/>
                </a:rPr>
                <a:t>。</a:t>
              </a:r>
              <a:endParaRPr lang="en-US" altLang="zh-CN" sz="1200" dirty="0">
                <a:solidFill>
                  <a:srgbClr val="000000"/>
                </a:solidFill>
                <a:latin typeface="微软雅黑" pitchFamily="34" charset="-122"/>
                <a:ea typeface="微软雅黑" pitchFamily="34" charset="-122"/>
                <a:sym typeface="微软雅黑" pitchFamily="34" charset="-122"/>
              </a:endParaRPr>
            </a:p>
          </p:txBody>
        </p:sp>
        <p:grpSp>
          <p:nvGrpSpPr>
            <p:cNvPr id="31753" name="组合 22"/>
            <p:cNvGrpSpPr>
              <a:grpSpLocks/>
            </p:cNvGrpSpPr>
            <p:nvPr/>
          </p:nvGrpSpPr>
          <p:grpSpPr bwMode="auto">
            <a:xfrm>
              <a:off x="755576" y="3645024"/>
              <a:ext cx="3816424" cy="2567631"/>
              <a:chOff x="1115616" y="3501008"/>
              <a:chExt cx="3816424" cy="2567631"/>
            </a:xfrm>
          </p:grpSpPr>
          <p:grpSp>
            <p:nvGrpSpPr>
              <p:cNvPr id="31754" name="Group 61"/>
              <p:cNvGrpSpPr>
                <a:grpSpLocks/>
              </p:cNvGrpSpPr>
              <p:nvPr/>
            </p:nvGrpSpPr>
            <p:grpSpPr bwMode="auto">
              <a:xfrm>
                <a:off x="1115616" y="3717032"/>
                <a:ext cx="3779056" cy="2351607"/>
                <a:chOff x="-35" y="2206"/>
                <a:chExt cx="2970" cy="1788"/>
              </a:xfrm>
            </p:grpSpPr>
            <p:sp>
              <p:nvSpPr>
                <p:cNvPr id="10" name="AutoShape 62"/>
                <p:cNvSpPr>
                  <a:spLocks noChangeArrowheads="1"/>
                </p:cNvSpPr>
                <p:nvPr/>
              </p:nvSpPr>
              <p:spPr bwMode="auto">
                <a:xfrm>
                  <a:off x="957" y="2894"/>
                  <a:ext cx="732" cy="663"/>
                </a:xfrm>
                <a:prstGeom prst="triangle">
                  <a:avLst>
                    <a:gd name="adj" fmla="val 50000"/>
                  </a:avLst>
                </a:prstGeom>
                <a:solidFill>
                  <a:srgbClr val="B2D2DE"/>
                </a:solidFill>
                <a:ln w="6350">
                  <a:noFill/>
                  <a:miter lim="800000"/>
                  <a:headEnd/>
                  <a:tailEnd/>
                </a:ln>
                <a:effectLst>
                  <a:outerShdw dist="35921" dir="2700000" algn="ctr" rotWithShape="0">
                    <a:srgbClr val="808080"/>
                  </a:outerShdw>
                </a:effectLst>
              </p:spPr>
              <p:txBody>
                <a:bodyPr wrap="none" lIns="0" tIns="0" rIns="0" bIns="0" anchor="ctr"/>
                <a:lstStyle/>
                <a:p>
                  <a:pPr>
                    <a:defRPr/>
                  </a:pPr>
                  <a:endParaRPr lang="zh-CN" altLang="en-US">
                    <a:ea typeface="黑体" pitchFamily="49" charset="-122"/>
                  </a:endParaRPr>
                </a:p>
              </p:txBody>
            </p:sp>
            <p:sp>
              <p:nvSpPr>
                <p:cNvPr id="31758" name="Freeform 63"/>
                <p:cNvSpPr>
                  <a:spLocks/>
                </p:cNvSpPr>
                <p:nvPr/>
              </p:nvSpPr>
              <p:spPr bwMode="auto">
                <a:xfrm>
                  <a:off x="521" y="2546"/>
                  <a:ext cx="899" cy="1337"/>
                </a:xfrm>
                <a:custGeom>
                  <a:avLst/>
                  <a:gdLst>
                    <a:gd name="T0" fmla="*/ 0 w 986"/>
                    <a:gd name="T1" fmla="*/ 1404 h 1404"/>
                    <a:gd name="T2" fmla="*/ 814 w 986"/>
                    <a:gd name="T3" fmla="*/ 0 h 1404"/>
                    <a:gd name="T4" fmla="*/ 986 w 986"/>
                    <a:gd name="T5" fmla="*/ 329 h 1404"/>
                    <a:gd name="T6" fmla="*/ 0 60000 65536"/>
                    <a:gd name="T7" fmla="*/ 0 60000 65536"/>
                    <a:gd name="T8" fmla="*/ 0 60000 65536"/>
                    <a:gd name="T9" fmla="*/ 0 w 986"/>
                    <a:gd name="T10" fmla="*/ 0 h 1404"/>
                    <a:gd name="T11" fmla="*/ 986 w 986"/>
                    <a:gd name="T12" fmla="*/ 1404 h 1404"/>
                  </a:gdLst>
                  <a:ahLst/>
                  <a:cxnLst>
                    <a:cxn ang="T6">
                      <a:pos x="T0" y="T1"/>
                    </a:cxn>
                    <a:cxn ang="T7">
                      <a:pos x="T2" y="T3"/>
                    </a:cxn>
                    <a:cxn ang="T8">
                      <a:pos x="T4" y="T5"/>
                    </a:cxn>
                  </a:cxnLst>
                  <a:rect l="T9" t="T10" r="T11" b="T12"/>
                  <a:pathLst>
                    <a:path w="986" h="1404">
                      <a:moveTo>
                        <a:pt x="0" y="1404"/>
                      </a:moveTo>
                      <a:lnTo>
                        <a:pt x="814" y="0"/>
                      </a:lnTo>
                      <a:lnTo>
                        <a:pt x="986" y="329"/>
                      </a:lnTo>
                    </a:path>
                  </a:pathLst>
                </a:custGeom>
                <a:noFill/>
                <a:ln w="22225" cap="flat" cmpd="sng">
                  <a:solidFill>
                    <a:srgbClr val="B2D2DE"/>
                  </a:solidFill>
                  <a:prstDash val="solid"/>
                  <a:round/>
                  <a:headEnd type="none" w="med" len="med"/>
                  <a:tailEnd type="triangle" w="med" len="med"/>
                </a:ln>
              </p:spPr>
              <p:txBody>
                <a:bodyPr wrap="none" lIns="0" tIns="0" rIns="0" bIns="0" anchor="ctr"/>
                <a:lstStyle/>
                <a:p>
                  <a:endParaRPr lang="zh-CN" altLang="en-US"/>
                </a:p>
              </p:txBody>
            </p:sp>
            <p:sp>
              <p:nvSpPr>
                <p:cNvPr id="31759" name="Freeform 64"/>
                <p:cNvSpPr>
                  <a:spLocks/>
                </p:cNvSpPr>
                <p:nvPr/>
              </p:nvSpPr>
              <p:spPr bwMode="auto">
                <a:xfrm>
                  <a:off x="699" y="3542"/>
                  <a:ext cx="1480" cy="268"/>
                </a:xfrm>
                <a:custGeom>
                  <a:avLst/>
                  <a:gdLst>
                    <a:gd name="T0" fmla="*/ 1623 w 1623"/>
                    <a:gd name="T1" fmla="*/ 281 h 281"/>
                    <a:gd name="T2" fmla="*/ 0 w 1623"/>
                    <a:gd name="T3" fmla="*/ 277 h 281"/>
                    <a:gd name="T4" fmla="*/ 174 w 1623"/>
                    <a:gd name="T5" fmla="*/ 0 h 281"/>
                    <a:gd name="T6" fmla="*/ 0 60000 65536"/>
                    <a:gd name="T7" fmla="*/ 0 60000 65536"/>
                    <a:gd name="T8" fmla="*/ 0 60000 65536"/>
                    <a:gd name="T9" fmla="*/ 0 w 1623"/>
                    <a:gd name="T10" fmla="*/ 0 h 281"/>
                    <a:gd name="T11" fmla="*/ 1623 w 1623"/>
                    <a:gd name="T12" fmla="*/ 281 h 281"/>
                  </a:gdLst>
                  <a:ahLst/>
                  <a:cxnLst>
                    <a:cxn ang="T6">
                      <a:pos x="T0" y="T1"/>
                    </a:cxn>
                    <a:cxn ang="T7">
                      <a:pos x="T2" y="T3"/>
                    </a:cxn>
                    <a:cxn ang="T8">
                      <a:pos x="T4" y="T5"/>
                    </a:cxn>
                  </a:cxnLst>
                  <a:rect l="T9" t="T10" r="T11" b="T12"/>
                  <a:pathLst>
                    <a:path w="1623" h="281">
                      <a:moveTo>
                        <a:pt x="1623" y="281"/>
                      </a:moveTo>
                      <a:lnTo>
                        <a:pt x="0" y="277"/>
                      </a:lnTo>
                      <a:lnTo>
                        <a:pt x="174" y="0"/>
                      </a:lnTo>
                    </a:path>
                  </a:pathLst>
                </a:custGeom>
                <a:noFill/>
                <a:ln w="22225" cap="flat" cmpd="sng">
                  <a:solidFill>
                    <a:srgbClr val="B2D2DE"/>
                  </a:solidFill>
                  <a:prstDash val="solid"/>
                  <a:round/>
                  <a:headEnd type="none" w="med" len="med"/>
                  <a:tailEnd type="triangle" w="med" len="med"/>
                </a:ln>
              </p:spPr>
              <p:txBody>
                <a:bodyPr wrap="none" lIns="0" tIns="0" rIns="0" bIns="0" anchor="ctr"/>
                <a:lstStyle/>
                <a:p>
                  <a:endParaRPr lang="zh-CN" altLang="en-US"/>
                </a:p>
              </p:txBody>
            </p:sp>
            <p:sp>
              <p:nvSpPr>
                <p:cNvPr id="31760" name="Freeform 65"/>
                <p:cNvSpPr>
                  <a:spLocks/>
                </p:cNvSpPr>
                <p:nvPr/>
              </p:nvSpPr>
              <p:spPr bwMode="auto">
                <a:xfrm>
                  <a:off x="1283" y="2341"/>
                  <a:ext cx="737" cy="1340"/>
                </a:xfrm>
                <a:custGeom>
                  <a:avLst/>
                  <a:gdLst>
                    <a:gd name="T0" fmla="*/ 0 w 808"/>
                    <a:gd name="T1" fmla="*/ 0 h 1408"/>
                    <a:gd name="T2" fmla="*/ 808 w 808"/>
                    <a:gd name="T3" fmla="*/ 1408 h 1408"/>
                    <a:gd name="T4" fmla="*/ 430 w 808"/>
                    <a:gd name="T5" fmla="*/ 1407 h 1408"/>
                    <a:gd name="T6" fmla="*/ 0 60000 65536"/>
                    <a:gd name="T7" fmla="*/ 0 60000 65536"/>
                    <a:gd name="T8" fmla="*/ 0 60000 65536"/>
                    <a:gd name="T9" fmla="*/ 0 w 808"/>
                    <a:gd name="T10" fmla="*/ 0 h 1408"/>
                    <a:gd name="T11" fmla="*/ 808 w 808"/>
                    <a:gd name="T12" fmla="*/ 1408 h 1408"/>
                  </a:gdLst>
                  <a:ahLst/>
                  <a:cxnLst>
                    <a:cxn ang="T6">
                      <a:pos x="T0" y="T1"/>
                    </a:cxn>
                    <a:cxn ang="T7">
                      <a:pos x="T2" y="T3"/>
                    </a:cxn>
                    <a:cxn ang="T8">
                      <a:pos x="T4" y="T5"/>
                    </a:cxn>
                  </a:cxnLst>
                  <a:rect l="T9" t="T10" r="T11" b="T12"/>
                  <a:pathLst>
                    <a:path w="808" h="1408">
                      <a:moveTo>
                        <a:pt x="0" y="0"/>
                      </a:moveTo>
                      <a:lnTo>
                        <a:pt x="808" y="1408"/>
                      </a:lnTo>
                      <a:lnTo>
                        <a:pt x="430" y="1407"/>
                      </a:lnTo>
                    </a:path>
                  </a:pathLst>
                </a:custGeom>
                <a:noFill/>
                <a:ln w="22225" cap="flat" cmpd="sng">
                  <a:solidFill>
                    <a:srgbClr val="B2D2DE"/>
                  </a:solidFill>
                  <a:prstDash val="solid"/>
                  <a:round/>
                  <a:headEnd type="none" w="med" len="med"/>
                  <a:tailEnd type="triangle" w="med" len="med"/>
                </a:ln>
              </p:spPr>
              <p:txBody>
                <a:bodyPr wrap="none" lIns="0" tIns="0" rIns="0" bIns="0" anchor="ctr"/>
                <a:lstStyle/>
                <a:p>
                  <a:endParaRPr lang="zh-CN" altLang="en-US"/>
                </a:p>
              </p:txBody>
            </p:sp>
            <p:sp>
              <p:nvSpPr>
                <p:cNvPr id="31761" name="Text12"/>
                <p:cNvSpPr>
                  <a:spLocks noChangeArrowheads="1"/>
                </p:cNvSpPr>
                <p:nvPr/>
              </p:nvSpPr>
              <p:spPr bwMode="auto">
                <a:xfrm>
                  <a:off x="-35" y="3763"/>
                  <a:ext cx="594" cy="195"/>
                </a:xfrm>
                <a:prstGeom prst="rect">
                  <a:avLst/>
                </a:prstGeom>
                <a:noFill/>
                <a:ln w="6350">
                  <a:noFill/>
                  <a:miter lim="800000"/>
                  <a:headEnd/>
                  <a:tailEnd/>
                </a:ln>
              </p:spPr>
              <p:txBody>
                <a:bodyPr wrap="none" lIns="0" tIns="0" rIns="0" bIns="0">
                  <a:spAutoFit/>
                </a:bodyPr>
                <a:lstStyle/>
                <a:p>
                  <a:pPr defTabSz="330200">
                    <a:spcBef>
                      <a:spcPct val="20000"/>
                    </a:spcBef>
                    <a:buClr>
                      <a:schemeClr val="tx2"/>
                    </a:buClr>
                    <a:buFont typeface="Wingdings" pitchFamily="2" charset="2"/>
                    <a:buNone/>
                  </a:pPr>
                  <a:r>
                    <a:rPr lang="zh-CN" altLang="en-US" sz="1800">
                      <a:latin typeface="黑体" pitchFamily="49" charset="-122"/>
                      <a:ea typeface="黑体" pitchFamily="49" charset="-122"/>
                    </a:rPr>
                    <a:t>物流平台</a:t>
                  </a:r>
                </a:p>
              </p:txBody>
            </p:sp>
            <p:sp>
              <p:nvSpPr>
                <p:cNvPr id="31762" name="Text12"/>
                <p:cNvSpPr>
                  <a:spLocks noChangeArrowheads="1"/>
                </p:cNvSpPr>
                <p:nvPr/>
              </p:nvSpPr>
              <p:spPr bwMode="auto">
                <a:xfrm>
                  <a:off x="757" y="2206"/>
                  <a:ext cx="594" cy="195"/>
                </a:xfrm>
                <a:prstGeom prst="rect">
                  <a:avLst/>
                </a:prstGeom>
                <a:noFill/>
                <a:ln w="6350">
                  <a:noFill/>
                  <a:miter lim="800000"/>
                  <a:headEnd/>
                  <a:tailEnd/>
                </a:ln>
              </p:spPr>
              <p:txBody>
                <a:bodyPr wrap="none" lIns="0" tIns="0" rIns="0" bIns="0">
                  <a:spAutoFit/>
                </a:bodyPr>
                <a:lstStyle/>
                <a:p>
                  <a:pPr defTabSz="330200">
                    <a:spcBef>
                      <a:spcPct val="20000"/>
                    </a:spcBef>
                    <a:buClr>
                      <a:schemeClr val="tx2"/>
                    </a:buClr>
                    <a:buFont typeface="Wingdings" pitchFamily="2" charset="2"/>
                    <a:buNone/>
                  </a:pPr>
                  <a:r>
                    <a:rPr lang="zh-CN" altLang="en-US" sz="1800">
                      <a:latin typeface="黑体" pitchFamily="49" charset="-122"/>
                      <a:ea typeface="黑体" pitchFamily="49" charset="-122"/>
                    </a:rPr>
                    <a:t>地方政府</a:t>
                  </a:r>
                </a:p>
              </p:txBody>
            </p:sp>
            <p:sp>
              <p:nvSpPr>
                <p:cNvPr id="31763" name="Text12"/>
                <p:cNvSpPr>
                  <a:spLocks noChangeArrowheads="1"/>
                </p:cNvSpPr>
                <p:nvPr/>
              </p:nvSpPr>
              <p:spPr bwMode="auto">
                <a:xfrm>
                  <a:off x="2216" y="3785"/>
                  <a:ext cx="719" cy="209"/>
                </a:xfrm>
                <a:prstGeom prst="rect">
                  <a:avLst/>
                </a:prstGeom>
                <a:noFill/>
                <a:ln w="6350">
                  <a:noFill/>
                  <a:miter lim="800000"/>
                  <a:headEnd/>
                  <a:tailEnd/>
                </a:ln>
              </p:spPr>
              <p:txBody>
                <a:bodyPr wrap="none" lIns="0" tIns="0" rIns="0" bIns="0">
                  <a:spAutoFit/>
                </a:bodyPr>
                <a:lstStyle/>
                <a:p>
                  <a:pPr defTabSz="330200">
                    <a:spcBef>
                      <a:spcPct val="20000"/>
                    </a:spcBef>
                    <a:buClr>
                      <a:schemeClr val="tx2"/>
                    </a:buClr>
                    <a:buFont typeface="Wingdings" pitchFamily="2" charset="2"/>
                    <a:buNone/>
                  </a:pPr>
                  <a:r>
                    <a:rPr lang="zh-CN" altLang="en-US" sz="1800" dirty="0">
                      <a:latin typeface="黑体" pitchFamily="49" charset="-122"/>
                      <a:ea typeface="黑体" pitchFamily="49" charset="-122"/>
                    </a:rPr>
                    <a:t>入驻客户</a:t>
                  </a:r>
                </a:p>
              </p:txBody>
            </p:sp>
          </p:grpSp>
          <p:sp>
            <p:nvSpPr>
              <p:cNvPr id="19" name="Rectangle 3"/>
              <p:cNvSpPr>
                <a:spLocks noChangeArrowheads="1"/>
              </p:cNvSpPr>
              <p:nvPr/>
            </p:nvSpPr>
            <p:spPr bwMode="auto">
              <a:xfrm>
                <a:off x="2699846" y="3501008"/>
                <a:ext cx="1727331" cy="830470"/>
              </a:xfrm>
              <a:prstGeom prst="rect">
                <a:avLst/>
              </a:prstGeom>
              <a:noFill/>
              <a:ln w="9525">
                <a:noFill/>
                <a:miter lim="800000"/>
                <a:headEnd/>
                <a:tailEnd/>
              </a:ln>
            </p:spPr>
            <p:txBody>
              <a:bodyPr>
                <a:spAutoFit/>
              </a:bodyPr>
              <a:lstStyle/>
              <a:p>
                <a:pPr marL="342900" indent="-342900">
                  <a:buClr>
                    <a:schemeClr val="bg2"/>
                  </a:buClr>
                  <a:buSzPct val="75000"/>
                  <a:defRPr/>
                </a:pPr>
                <a:r>
                  <a:rPr lang="zh-CN" altLang="en-US" sz="1200" dirty="0">
                    <a:ea typeface="黑体" pitchFamily="49" charset="-122"/>
                  </a:rPr>
                  <a:t>        地方政府与物流平台共同探索设计平台政策体系及政策应用模式</a:t>
                </a:r>
                <a:r>
                  <a:rPr kumimoji="0" lang="zh-CN" altLang="zh-CN" sz="1200" kern="0" dirty="0">
                    <a:latin typeface="微软雅黑" pitchFamily="34" charset="-122"/>
                    <a:ea typeface="微软雅黑" pitchFamily="34" charset="-122"/>
                  </a:rPr>
                  <a:t>。</a:t>
                </a:r>
                <a:endParaRPr lang="en-US" altLang="zh-CN" sz="1200" dirty="0">
                  <a:solidFill>
                    <a:srgbClr val="000000"/>
                  </a:solidFill>
                  <a:latin typeface="微软雅黑" pitchFamily="34" charset="-122"/>
                  <a:ea typeface="微软雅黑" pitchFamily="34" charset="-122"/>
                  <a:sym typeface="微软雅黑" pitchFamily="34" charset="-122"/>
                </a:endParaRPr>
              </a:p>
            </p:txBody>
          </p:sp>
          <p:sp>
            <p:nvSpPr>
              <p:cNvPr id="21" name="Rectangle 3"/>
              <p:cNvSpPr>
                <a:spLocks noChangeArrowheads="1"/>
              </p:cNvSpPr>
              <p:nvPr/>
            </p:nvSpPr>
            <p:spPr bwMode="auto">
              <a:xfrm>
                <a:off x="3492068" y="4796733"/>
                <a:ext cx="1439972" cy="1016255"/>
              </a:xfrm>
              <a:prstGeom prst="rect">
                <a:avLst/>
              </a:prstGeom>
              <a:noFill/>
              <a:ln w="9525">
                <a:noFill/>
                <a:miter lim="800000"/>
                <a:headEnd/>
                <a:tailEnd/>
              </a:ln>
            </p:spPr>
            <p:txBody>
              <a:bodyPr>
                <a:spAutoFit/>
              </a:bodyPr>
              <a:lstStyle/>
              <a:p>
                <a:pPr marL="342900" indent="-342900">
                  <a:buClr>
                    <a:schemeClr val="bg2"/>
                  </a:buClr>
                  <a:buSzPct val="75000"/>
                  <a:defRPr/>
                </a:pPr>
                <a:r>
                  <a:rPr lang="zh-CN" altLang="en-US" sz="1200" dirty="0">
                    <a:ea typeface="黑体" pitchFamily="49" charset="-122"/>
                  </a:rPr>
                  <a:t>        针对物流客户明确提供的产品和服务，进行业务模式设计</a:t>
                </a:r>
                <a:r>
                  <a:rPr kumimoji="0" lang="zh-CN" altLang="zh-CN" sz="1200" kern="0" dirty="0">
                    <a:latin typeface="微软雅黑" pitchFamily="34" charset="-122"/>
                    <a:ea typeface="微软雅黑" pitchFamily="34" charset="-122"/>
                  </a:rPr>
                  <a:t>。</a:t>
                </a:r>
                <a:endParaRPr lang="en-US" altLang="zh-CN" sz="1200" dirty="0">
                  <a:solidFill>
                    <a:srgbClr val="000000"/>
                  </a:solidFill>
                  <a:latin typeface="微软雅黑" pitchFamily="34" charset="-122"/>
                  <a:ea typeface="微软雅黑" pitchFamily="34" charset="-122"/>
                  <a:sym typeface="微软雅黑" pitchFamily="34" charset="-122"/>
                </a:endParaRPr>
              </a:p>
            </p:txBody>
          </p:sp>
        </p:grpSp>
      </p:grpSp>
      <p:pic>
        <p:nvPicPr>
          <p:cNvPr id="31749" name="Picture 2"/>
          <p:cNvPicPr>
            <a:picLocks noChangeAspect="1" noChangeArrowheads="1"/>
          </p:cNvPicPr>
          <p:nvPr/>
        </p:nvPicPr>
        <p:blipFill>
          <a:blip r:embed="rId2" cstate="print"/>
          <a:srcRect/>
          <a:stretch>
            <a:fillRect/>
          </a:stretch>
        </p:blipFill>
        <p:spPr bwMode="auto">
          <a:xfrm>
            <a:off x="4716463" y="4581525"/>
            <a:ext cx="3240087" cy="2003425"/>
          </a:xfrm>
          <a:prstGeom prst="rect">
            <a:avLst/>
          </a:prstGeom>
          <a:noFill/>
          <a:ln w="9525">
            <a:noFill/>
            <a:miter lim="800000"/>
            <a:headEnd/>
            <a:tailEnd/>
          </a:ln>
        </p:spPr>
      </p:pic>
      <p:sp>
        <p:nvSpPr>
          <p:cNvPr id="31750" name="TextBox 23"/>
          <p:cNvSpPr txBox="1">
            <a:spLocks noChangeArrowheads="1"/>
          </p:cNvSpPr>
          <p:nvPr/>
        </p:nvSpPr>
        <p:spPr bwMode="auto">
          <a:xfrm>
            <a:off x="5435600" y="6524625"/>
            <a:ext cx="2376488" cy="277813"/>
          </a:xfrm>
          <a:prstGeom prst="rect">
            <a:avLst/>
          </a:prstGeom>
          <a:noFill/>
          <a:ln w="9525">
            <a:noFill/>
            <a:miter lim="800000"/>
            <a:headEnd/>
            <a:tailEnd/>
          </a:ln>
        </p:spPr>
        <p:txBody>
          <a:bodyPr>
            <a:spAutoFit/>
          </a:bodyPr>
          <a:lstStyle/>
          <a:p>
            <a:r>
              <a:rPr lang="zh-CN" altLang="en-US" sz="1200" i="1">
                <a:ea typeface="黑体" pitchFamily="49" charset="-122"/>
              </a:rPr>
              <a:t>项目投入产出结构</a:t>
            </a:r>
          </a:p>
        </p:txBody>
      </p:sp>
      <p:sp>
        <p:nvSpPr>
          <p:cNvPr id="31751" name="TextBox 25"/>
          <p:cNvSpPr txBox="1">
            <a:spLocks noChangeArrowheads="1"/>
          </p:cNvSpPr>
          <p:nvPr/>
        </p:nvSpPr>
        <p:spPr bwMode="auto">
          <a:xfrm>
            <a:off x="4067175" y="4652963"/>
            <a:ext cx="1009650" cy="307975"/>
          </a:xfrm>
          <a:prstGeom prst="rect">
            <a:avLst/>
          </a:prstGeom>
          <a:noFill/>
          <a:ln w="9525">
            <a:noFill/>
            <a:miter lim="800000"/>
            <a:headEnd/>
            <a:tailEnd/>
          </a:ln>
        </p:spPr>
        <p:txBody>
          <a:bodyPr>
            <a:spAutoFit/>
          </a:bodyPr>
          <a:lstStyle/>
          <a:p>
            <a:r>
              <a:rPr lang="zh-CN" altLang="en-US" sz="1400" b="1" i="1">
                <a:ea typeface="黑体" pitchFamily="49" charset="-122"/>
              </a:rPr>
              <a:t>举例：</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9DF37323-B771-4B15-850B-349D6CC389A5}" type="slidenum">
              <a:rPr lang="en-US" altLang="zh-CN" smtClean="0"/>
              <a:pPr>
                <a:defRPr/>
              </a:pPr>
              <a:t>17</a:t>
            </a:fld>
            <a:endParaRPr lang="en-US" altLang="zh-CN"/>
          </a:p>
        </p:txBody>
      </p:sp>
      <p:grpSp>
        <p:nvGrpSpPr>
          <p:cNvPr id="32803" name="Group 35"/>
          <p:cNvGrpSpPr>
            <a:grpSpLocks/>
          </p:cNvGrpSpPr>
          <p:nvPr/>
        </p:nvGrpSpPr>
        <p:grpSpPr bwMode="auto">
          <a:xfrm>
            <a:off x="827088" y="2205038"/>
            <a:ext cx="7272337" cy="4598987"/>
            <a:chOff x="521" y="1389"/>
            <a:chExt cx="4581" cy="2897"/>
          </a:xfrm>
        </p:grpSpPr>
        <p:sp>
          <p:nvSpPr>
            <p:cNvPr id="32779" name="Text Box 4"/>
            <p:cNvSpPr txBox="1">
              <a:spLocks noChangeArrowheads="1"/>
            </p:cNvSpPr>
            <p:nvPr/>
          </p:nvSpPr>
          <p:spPr bwMode="auto">
            <a:xfrm>
              <a:off x="1748" y="2416"/>
              <a:ext cx="231" cy="827"/>
            </a:xfrm>
            <a:prstGeom prst="rect">
              <a:avLst/>
            </a:prstGeom>
            <a:noFill/>
            <a:ln w="9525" algn="ctr">
              <a:noFill/>
              <a:miter lim="800000"/>
              <a:headEnd/>
              <a:tailEnd/>
            </a:ln>
          </p:spPr>
          <p:txBody>
            <a:bodyPr>
              <a:spAutoFit/>
            </a:bodyPr>
            <a:lstStyle/>
            <a:p>
              <a:pPr>
                <a:buClr>
                  <a:schemeClr val="tx2"/>
                </a:buClr>
                <a:buSzPct val="55000"/>
                <a:buFont typeface="Wingdings" pitchFamily="2" charset="2"/>
                <a:buNone/>
              </a:pPr>
              <a:r>
                <a:rPr lang="zh-CN" altLang="en-US" sz="1600">
                  <a:latin typeface="黑体" pitchFamily="49" charset="-122"/>
                  <a:ea typeface="黑体" pitchFamily="49" charset="-122"/>
                </a:rPr>
                <a:t>价格策略</a:t>
              </a:r>
            </a:p>
            <a:p>
              <a:pPr>
                <a:buClr>
                  <a:schemeClr val="tx2"/>
                </a:buClr>
                <a:buSzPct val="55000"/>
                <a:buFont typeface="Wingdings" pitchFamily="2" charset="2"/>
                <a:buNone/>
              </a:pPr>
              <a:endParaRPr lang="en-US" altLang="zh-CN" sz="1600">
                <a:latin typeface="黑体" pitchFamily="49" charset="-122"/>
                <a:ea typeface="黑体" pitchFamily="49" charset="-122"/>
              </a:endParaRPr>
            </a:p>
          </p:txBody>
        </p:sp>
        <p:sp>
          <p:nvSpPr>
            <p:cNvPr id="32780" name="Text Box 5"/>
            <p:cNvSpPr txBox="1">
              <a:spLocks noChangeArrowheads="1"/>
            </p:cNvSpPr>
            <p:nvPr/>
          </p:nvSpPr>
          <p:spPr bwMode="auto">
            <a:xfrm>
              <a:off x="2302" y="1933"/>
              <a:ext cx="1078" cy="212"/>
            </a:xfrm>
            <a:prstGeom prst="rect">
              <a:avLst/>
            </a:prstGeom>
            <a:noFill/>
            <a:ln w="9525" algn="ctr">
              <a:noFill/>
              <a:miter lim="800000"/>
              <a:headEnd/>
              <a:tailEnd/>
            </a:ln>
          </p:spPr>
          <p:txBody>
            <a:bodyPr>
              <a:spAutoFit/>
            </a:bodyPr>
            <a:lstStyle/>
            <a:p>
              <a:pPr>
                <a:buClr>
                  <a:schemeClr val="tx2"/>
                </a:buClr>
                <a:buSzPct val="55000"/>
                <a:buFont typeface="Wingdings" pitchFamily="2" charset="2"/>
                <a:buNone/>
              </a:pPr>
              <a:r>
                <a:rPr lang="zh-CN" altLang="en-US" sz="1600">
                  <a:latin typeface="黑体" pitchFamily="49" charset="-122"/>
                  <a:ea typeface="黑体" pitchFamily="49" charset="-122"/>
                </a:rPr>
                <a:t>产品卖点策略</a:t>
              </a:r>
            </a:p>
          </p:txBody>
        </p:sp>
        <p:sp>
          <p:nvSpPr>
            <p:cNvPr id="32781" name="Text Box 6"/>
            <p:cNvSpPr txBox="1">
              <a:spLocks noChangeArrowheads="1"/>
            </p:cNvSpPr>
            <p:nvPr/>
          </p:nvSpPr>
          <p:spPr bwMode="auto">
            <a:xfrm rot="-2263983">
              <a:off x="2991" y="3480"/>
              <a:ext cx="693" cy="212"/>
            </a:xfrm>
            <a:prstGeom prst="rect">
              <a:avLst/>
            </a:prstGeom>
            <a:noFill/>
            <a:ln w="9525" algn="ctr">
              <a:noFill/>
              <a:miter lim="800000"/>
              <a:headEnd/>
              <a:tailEnd/>
            </a:ln>
          </p:spPr>
          <p:txBody>
            <a:bodyPr>
              <a:spAutoFit/>
            </a:bodyPr>
            <a:lstStyle/>
            <a:p>
              <a:pPr>
                <a:buClr>
                  <a:schemeClr val="tx2"/>
                </a:buClr>
                <a:buSzPct val="55000"/>
                <a:buFont typeface="Wingdings" pitchFamily="2" charset="2"/>
                <a:buNone/>
              </a:pPr>
              <a:r>
                <a:rPr lang="zh-CN" altLang="en-US" sz="1600">
                  <a:latin typeface="楷体_GB2312"/>
                  <a:ea typeface="黑体" pitchFamily="49" charset="-122"/>
                </a:rPr>
                <a:t>促销策略</a:t>
              </a:r>
            </a:p>
          </p:txBody>
        </p:sp>
        <p:sp>
          <p:nvSpPr>
            <p:cNvPr id="32782" name="Text Box 7"/>
            <p:cNvSpPr txBox="1">
              <a:spLocks noChangeArrowheads="1"/>
            </p:cNvSpPr>
            <p:nvPr/>
          </p:nvSpPr>
          <p:spPr bwMode="auto">
            <a:xfrm rot="1520414">
              <a:off x="2035" y="3534"/>
              <a:ext cx="647" cy="212"/>
            </a:xfrm>
            <a:prstGeom prst="rect">
              <a:avLst/>
            </a:prstGeom>
            <a:noFill/>
            <a:ln w="9525" algn="ctr">
              <a:noFill/>
              <a:miter lim="800000"/>
              <a:headEnd/>
              <a:tailEnd/>
            </a:ln>
          </p:spPr>
          <p:txBody>
            <a:bodyPr>
              <a:spAutoFit/>
            </a:bodyPr>
            <a:lstStyle/>
            <a:p>
              <a:pPr algn="ctr">
                <a:buClr>
                  <a:schemeClr val="tx2"/>
                </a:buClr>
                <a:buSzPct val="55000"/>
                <a:buFont typeface="Wingdings" pitchFamily="2" charset="2"/>
                <a:buNone/>
              </a:pPr>
              <a:r>
                <a:rPr lang="zh-CN" altLang="en-US" sz="1600">
                  <a:latin typeface="楷体_GB2312"/>
                  <a:ea typeface="黑体" pitchFamily="49" charset="-122"/>
                </a:rPr>
                <a:t>渠道策略</a:t>
              </a:r>
            </a:p>
          </p:txBody>
        </p:sp>
        <p:sp>
          <p:nvSpPr>
            <p:cNvPr id="32783" name="Text Box 8"/>
            <p:cNvSpPr txBox="1">
              <a:spLocks noChangeArrowheads="1"/>
            </p:cNvSpPr>
            <p:nvPr/>
          </p:nvSpPr>
          <p:spPr bwMode="auto">
            <a:xfrm>
              <a:off x="3458" y="2368"/>
              <a:ext cx="324" cy="673"/>
            </a:xfrm>
            <a:prstGeom prst="rect">
              <a:avLst/>
            </a:prstGeom>
            <a:noFill/>
            <a:ln w="9525" algn="ctr">
              <a:noFill/>
              <a:miter lim="800000"/>
              <a:headEnd/>
              <a:tailEnd/>
            </a:ln>
          </p:spPr>
          <p:txBody>
            <a:bodyPr>
              <a:spAutoFit/>
            </a:bodyPr>
            <a:lstStyle/>
            <a:p>
              <a:pPr>
                <a:buClr>
                  <a:schemeClr val="tx2"/>
                </a:buClr>
                <a:buSzPct val="55000"/>
                <a:buFont typeface="Wingdings" pitchFamily="2" charset="2"/>
                <a:buNone/>
              </a:pPr>
              <a:r>
                <a:rPr lang="zh-CN" altLang="en-US" sz="1600">
                  <a:latin typeface="黑体" pitchFamily="49" charset="-122"/>
                  <a:ea typeface="黑体" pitchFamily="49" charset="-122"/>
                </a:rPr>
                <a:t>传播策略</a:t>
              </a:r>
            </a:p>
          </p:txBody>
        </p:sp>
        <p:grpSp>
          <p:nvGrpSpPr>
            <p:cNvPr id="32784" name="Group 9"/>
            <p:cNvGrpSpPr>
              <a:grpSpLocks/>
            </p:cNvGrpSpPr>
            <p:nvPr/>
          </p:nvGrpSpPr>
          <p:grpSpPr bwMode="auto">
            <a:xfrm>
              <a:off x="2072" y="2174"/>
              <a:ext cx="1387" cy="1443"/>
              <a:chOff x="1156" y="1797"/>
              <a:chExt cx="1605" cy="1627"/>
            </a:xfrm>
          </p:grpSpPr>
          <p:sp>
            <p:nvSpPr>
              <p:cNvPr id="32791" name="Arc 10"/>
              <p:cNvSpPr>
                <a:spLocks/>
              </p:cNvSpPr>
              <p:nvPr/>
            </p:nvSpPr>
            <p:spPr bwMode="auto">
              <a:xfrm>
                <a:off x="1972" y="1867"/>
                <a:ext cx="789" cy="1168"/>
              </a:xfrm>
              <a:custGeom>
                <a:avLst/>
                <a:gdLst>
                  <a:gd name="T0" fmla="*/ 0 w 21600"/>
                  <a:gd name="T1" fmla="*/ 0 h 32421"/>
                  <a:gd name="T2" fmla="*/ 683 w 21600"/>
                  <a:gd name="T3" fmla="*/ 1168 h 32421"/>
                  <a:gd name="T4" fmla="*/ 0 w 21600"/>
                  <a:gd name="T5" fmla="*/ 778 h 32421"/>
                  <a:gd name="T6" fmla="*/ 0 60000 65536"/>
                  <a:gd name="T7" fmla="*/ 0 60000 65536"/>
                  <a:gd name="T8" fmla="*/ 0 60000 65536"/>
                  <a:gd name="T9" fmla="*/ 0 w 21600"/>
                  <a:gd name="T10" fmla="*/ 0 h 32421"/>
                  <a:gd name="T11" fmla="*/ 21600 w 21600"/>
                  <a:gd name="T12" fmla="*/ 32421 h 32421"/>
                </a:gdLst>
                <a:ahLst/>
                <a:cxnLst>
                  <a:cxn ang="T6">
                    <a:pos x="T0" y="T1"/>
                  </a:cxn>
                  <a:cxn ang="T7">
                    <a:pos x="T2" y="T3"/>
                  </a:cxn>
                  <a:cxn ang="T8">
                    <a:pos x="T4" y="T5"/>
                  </a:cxn>
                </a:cxnLst>
                <a:rect l="T9" t="T10" r="T11" b="T12"/>
                <a:pathLst>
                  <a:path w="21600" h="32421" fill="none" extrusionOk="0">
                    <a:moveTo>
                      <a:pt x="-1" y="0"/>
                    </a:moveTo>
                    <a:cubicBezTo>
                      <a:pt x="11929" y="0"/>
                      <a:pt x="21600" y="9670"/>
                      <a:pt x="21600" y="21600"/>
                    </a:cubicBezTo>
                    <a:cubicBezTo>
                      <a:pt x="21600" y="25399"/>
                      <a:pt x="20597" y="29132"/>
                      <a:pt x="18694" y="32421"/>
                    </a:cubicBezTo>
                  </a:path>
                  <a:path w="21600" h="32421" stroke="0" extrusionOk="0">
                    <a:moveTo>
                      <a:pt x="-1" y="0"/>
                    </a:moveTo>
                    <a:cubicBezTo>
                      <a:pt x="11929" y="0"/>
                      <a:pt x="21600" y="9670"/>
                      <a:pt x="21600" y="21600"/>
                    </a:cubicBezTo>
                    <a:cubicBezTo>
                      <a:pt x="21600" y="25399"/>
                      <a:pt x="20597" y="29132"/>
                      <a:pt x="18694" y="32421"/>
                    </a:cubicBezTo>
                    <a:lnTo>
                      <a:pt x="0" y="21600"/>
                    </a:lnTo>
                    <a:close/>
                  </a:path>
                </a:pathLst>
              </a:custGeom>
              <a:solidFill>
                <a:srgbClr val="FFFFFF"/>
              </a:solidFill>
              <a:ln w="6350">
                <a:solidFill>
                  <a:srgbClr val="000000"/>
                </a:solidFill>
                <a:round/>
                <a:headEnd/>
                <a:tailEnd/>
              </a:ln>
            </p:spPr>
            <p:txBody>
              <a:bodyPr/>
              <a:lstStyle/>
              <a:p>
                <a:endParaRPr lang="zh-CN" altLang="en-US"/>
              </a:p>
            </p:txBody>
          </p:sp>
          <p:sp>
            <p:nvSpPr>
              <p:cNvPr id="32792" name="Arc 11"/>
              <p:cNvSpPr>
                <a:spLocks/>
              </p:cNvSpPr>
              <p:nvPr/>
            </p:nvSpPr>
            <p:spPr bwMode="auto">
              <a:xfrm>
                <a:off x="1289" y="2645"/>
                <a:ext cx="1366" cy="779"/>
              </a:xfrm>
              <a:custGeom>
                <a:avLst/>
                <a:gdLst>
                  <a:gd name="T0" fmla="*/ 1366 w 37392"/>
                  <a:gd name="T1" fmla="*/ 390 h 21600"/>
                  <a:gd name="T2" fmla="*/ 0 w 37392"/>
                  <a:gd name="T3" fmla="*/ 390 h 21600"/>
                  <a:gd name="T4" fmla="*/ 683 w 37392"/>
                  <a:gd name="T5" fmla="*/ 0 h 21600"/>
                  <a:gd name="T6" fmla="*/ 0 60000 65536"/>
                  <a:gd name="T7" fmla="*/ 0 60000 65536"/>
                  <a:gd name="T8" fmla="*/ 0 60000 65536"/>
                  <a:gd name="T9" fmla="*/ 0 w 37392"/>
                  <a:gd name="T10" fmla="*/ 0 h 21600"/>
                  <a:gd name="T11" fmla="*/ 37392 w 37392"/>
                  <a:gd name="T12" fmla="*/ 21600 h 21600"/>
                </a:gdLst>
                <a:ahLst/>
                <a:cxnLst>
                  <a:cxn ang="T6">
                    <a:pos x="T0" y="T1"/>
                  </a:cxn>
                  <a:cxn ang="T7">
                    <a:pos x="T2" y="T3"/>
                  </a:cxn>
                  <a:cxn ang="T8">
                    <a:pos x="T4" y="T5"/>
                  </a:cxn>
                </a:cxnLst>
                <a:rect l="T9" t="T10" r="T11" b="T12"/>
                <a:pathLst>
                  <a:path w="37392" h="21600" fill="none" extrusionOk="0">
                    <a:moveTo>
                      <a:pt x="37392" y="10821"/>
                    </a:moveTo>
                    <a:cubicBezTo>
                      <a:pt x="33530" y="17492"/>
                      <a:pt x="26406" y="21599"/>
                      <a:pt x="18698" y="21600"/>
                    </a:cubicBezTo>
                    <a:cubicBezTo>
                      <a:pt x="10986" y="21600"/>
                      <a:pt x="3859" y="17488"/>
                      <a:pt x="-1" y="10813"/>
                    </a:cubicBezTo>
                  </a:path>
                  <a:path w="37392" h="21600" stroke="0" extrusionOk="0">
                    <a:moveTo>
                      <a:pt x="37392" y="10821"/>
                    </a:moveTo>
                    <a:cubicBezTo>
                      <a:pt x="33530" y="17492"/>
                      <a:pt x="26406" y="21599"/>
                      <a:pt x="18698" y="21600"/>
                    </a:cubicBezTo>
                    <a:cubicBezTo>
                      <a:pt x="10986" y="21600"/>
                      <a:pt x="3859" y="17488"/>
                      <a:pt x="-1" y="10813"/>
                    </a:cubicBezTo>
                    <a:lnTo>
                      <a:pt x="18698" y="0"/>
                    </a:lnTo>
                    <a:close/>
                  </a:path>
                </a:pathLst>
              </a:custGeom>
              <a:solidFill>
                <a:srgbClr val="FFFFFF"/>
              </a:solidFill>
              <a:ln w="6350">
                <a:solidFill>
                  <a:srgbClr val="000000"/>
                </a:solidFill>
                <a:round/>
                <a:headEnd/>
                <a:tailEnd/>
              </a:ln>
            </p:spPr>
            <p:txBody>
              <a:bodyPr/>
              <a:lstStyle/>
              <a:p>
                <a:endParaRPr lang="zh-CN" altLang="en-US"/>
              </a:p>
            </p:txBody>
          </p:sp>
          <p:sp>
            <p:nvSpPr>
              <p:cNvPr id="32793" name="Arc 12"/>
              <p:cNvSpPr>
                <a:spLocks/>
              </p:cNvSpPr>
              <p:nvPr/>
            </p:nvSpPr>
            <p:spPr bwMode="auto">
              <a:xfrm>
                <a:off x="1183" y="1867"/>
                <a:ext cx="789" cy="1168"/>
              </a:xfrm>
              <a:custGeom>
                <a:avLst/>
                <a:gdLst>
                  <a:gd name="T0" fmla="*/ 106 w 21600"/>
                  <a:gd name="T1" fmla="*/ 1168 h 32413"/>
                  <a:gd name="T2" fmla="*/ 789 w 21600"/>
                  <a:gd name="T3" fmla="*/ 0 h 32413"/>
                  <a:gd name="T4" fmla="*/ 789 w 21600"/>
                  <a:gd name="T5" fmla="*/ 778 h 32413"/>
                  <a:gd name="T6" fmla="*/ 0 60000 65536"/>
                  <a:gd name="T7" fmla="*/ 0 60000 65536"/>
                  <a:gd name="T8" fmla="*/ 0 60000 65536"/>
                  <a:gd name="T9" fmla="*/ 0 w 21600"/>
                  <a:gd name="T10" fmla="*/ 0 h 32413"/>
                  <a:gd name="T11" fmla="*/ 21600 w 21600"/>
                  <a:gd name="T12" fmla="*/ 32413 h 32413"/>
                </a:gdLst>
                <a:ahLst/>
                <a:cxnLst>
                  <a:cxn ang="T6">
                    <a:pos x="T0" y="T1"/>
                  </a:cxn>
                  <a:cxn ang="T7">
                    <a:pos x="T2" y="T3"/>
                  </a:cxn>
                  <a:cxn ang="T8">
                    <a:pos x="T4" y="T5"/>
                  </a:cxn>
                </a:cxnLst>
                <a:rect l="T9" t="T10" r="T11" b="T12"/>
                <a:pathLst>
                  <a:path w="21600" h="32413" fill="none" extrusionOk="0">
                    <a:moveTo>
                      <a:pt x="2901" y="32413"/>
                    </a:moveTo>
                    <a:cubicBezTo>
                      <a:pt x="1000" y="29126"/>
                      <a:pt x="0" y="25396"/>
                      <a:pt x="0" y="21600"/>
                    </a:cubicBezTo>
                    <a:cubicBezTo>
                      <a:pt x="-1" y="9670"/>
                      <a:pt x="9670" y="0"/>
                      <a:pt x="21599" y="0"/>
                    </a:cubicBezTo>
                  </a:path>
                  <a:path w="21600" h="32413" stroke="0" extrusionOk="0">
                    <a:moveTo>
                      <a:pt x="2901" y="32413"/>
                    </a:moveTo>
                    <a:cubicBezTo>
                      <a:pt x="1000" y="29126"/>
                      <a:pt x="0" y="25396"/>
                      <a:pt x="0" y="21600"/>
                    </a:cubicBezTo>
                    <a:cubicBezTo>
                      <a:pt x="-1" y="9670"/>
                      <a:pt x="9670" y="0"/>
                      <a:pt x="21599" y="0"/>
                    </a:cubicBezTo>
                    <a:lnTo>
                      <a:pt x="21600" y="21600"/>
                    </a:lnTo>
                    <a:close/>
                  </a:path>
                </a:pathLst>
              </a:custGeom>
              <a:solidFill>
                <a:srgbClr val="FFFFFF"/>
              </a:solidFill>
              <a:ln w="6350">
                <a:solidFill>
                  <a:srgbClr val="000000"/>
                </a:solidFill>
                <a:round/>
                <a:headEnd/>
                <a:tailEnd/>
              </a:ln>
            </p:spPr>
            <p:txBody>
              <a:bodyPr/>
              <a:lstStyle/>
              <a:p>
                <a:endParaRPr lang="zh-CN" altLang="en-US"/>
              </a:p>
            </p:txBody>
          </p:sp>
          <p:sp>
            <p:nvSpPr>
              <p:cNvPr id="32794" name="Text Box 13"/>
              <p:cNvSpPr txBox="1">
                <a:spLocks noChangeArrowheads="1"/>
              </p:cNvSpPr>
              <p:nvPr/>
            </p:nvSpPr>
            <p:spPr bwMode="auto">
              <a:xfrm>
                <a:off x="2311" y="2388"/>
                <a:ext cx="370" cy="131"/>
              </a:xfrm>
              <a:prstGeom prst="rect">
                <a:avLst/>
              </a:prstGeom>
              <a:noFill/>
              <a:ln w="6350">
                <a:noFill/>
                <a:miter lim="800000"/>
                <a:headEnd/>
                <a:tailEnd/>
              </a:ln>
            </p:spPr>
            <p:txBody>
              <a:bodyPr lIns="0" tIns="0" rIns="0" bIns="0" anchor="ctr">
                <a:spAutoFit/>
              </a:bodyPr>
              <a:lstStyle/>
              <a:p>
                <a:pPr algn="ctr" eaLnBrk="0" hangingPunct="0"/>
                <a:r>
                  <a:rPr lang="zh-CN" altLang="en-US" sz="1200">
                    <a:ea typeface="黑体" pitchFamily="49" charset="-122"/>
                  </a:rPr>
                  <a:t>客户</a:t>
                </a:r>
              </a:p>
            </p:txBody>
          </p:sp>
          <p:sp>
            <p:nvSpPr>
              <p:cNvPr id="32795" name="Oval 14"/>
              <p:cNvSpPr>
                <a:spLocks noChangeArrowheads="1"/>
              </p:cNvSpPr>
              <p:nvPr/>
            </p:nvSpPr>
            <p:spPr bwMode="auto">
              <a:xfrm>
                <a:off x="1641" y="2319"/>
                <a:ext cx="662" cy="653"/>
              </a:xfrm>
              <a:prstGeom prst="ellipse">
                <a:avLst/>
              </a:prstGeom>
              <a:solidFill>
                <a:srgbClr val="336699"/>
              </a:solidFill>
              <a:ln w="6350" algn="ctr">
                <a:solidFill>
                  <a:srgbClr val="336699"/>
                </a:solidFill>
                <a:round/>
                <a:headEnd/>
                <a:tailEnd/>
              </a:ln>
            </p:spPr>
            <p:txBody>
              <a:bodyPr wrap="none" lIns="0" tIns="0" rIns="0" bIns="0" anchor="ctr"/>
              <a:lstStyle/>
              <a:p>
                <a:endParaRPr lang="zh-CN" altLang="en-US">
                  <a:ea typeface="黑体" pitchFamily="49" charset="-122"/>
                </a:endParaRPr>
              </a:p>
            </p:txBody>
          </p:sp>
          <p:sp>
            <p:nvSpPr>
              <p:cNvPr id="32796" name="Text Box 15"/>
              <p:cNvSpPr txBox="1">
                <a:spLocks noChangeArrowheads="1"/>
              </p:cNvSpPr>
              <p:nvPr/>
            </p:nvSpPr>
            <p:spPr bwMode="auto">
              <a:xfrm>
                <a:off x="1770" y="2444"/>
                <a:ext cx="428" cy="393"/>
              </a:xfrm>
              <a:prstGeom prst="rect">
                <a:avLst/>
              </a:prstGeom>
              <a:noFill/>
              <a:ln w="6350">
                <a:noFill/>
                <a:miter lim="800000"/>
                <a:headEnd/>
                <a:tailEnd/>
              </a:ln>
            </p:spPr>
            <p:txBody>
              <a:bodyPr lIns="0" tIns="0" rIns="0" bIns="0" anchor="ctr">
                <a:spAutoFit/>
              </a:bodyPr>
              <a:lstStyle/>
              <a:p>
                <a:pPr algn="ctr" eaLnBrk="0" hangingPunct="0"/>
                <a:r>
                  <a:rPr lang="zh-CN" altLang="en-US" sz="1800">
                    <a:solidFill>
                      <a:schemeClr val="bg1"/>
                    </a:solidFill>
                    <a:ea typeface="黑体" pitchFamily="49" charset="-122"/>
                  </a:rPr>
                  <a:t>物流平台</a:t>
                </a:r>
              </a:p>
            </p:txBody>
          </p:sp>
          <p:sp>
            <p:nvSpPr>
              <p:cNvPr id="32797" name="Freeform 16"/>
              <p:cNvSpPr>
                <a:spLocks/>
              </p:cNvSpPr>
              <p:nvPr/>
            </p:nvSpPr>
            <p:spPr bwMode="auto">
              <a:xfrm rot="10800000">
                <a:off x="1976" y="1797"/>
                <a:ext cx="129" cy="589"/>
              </a:xfrm>
              <a:custGeom>
                <a:avLst/>
                <a:gdLst>
                  <a:gd name="T0" fmla="*/ 198 w 198"/>
                  <a:gd name="T1" fmla="*/ 123 h 915"/>
                  <a:gd name="T2" fmla="*/ 198 w 198"/>
                  <a:gd name="T3" fmla="*/ 0 h 915"/>
                  <a:gd name="T4" fmla="*/ 0 w 198"/>
                  <a:gd name="T5" fmla="*/ 462 h 915"/>
                  <a:gd name="T6" fmla="*/ 195 w 198"/>
                  <a:gd name="T7" fmla="*/ 915 h 915"/>
                  <a:gd name="T8" fmla="*/ 195 w 198"/>
                  <a:gd name="T9" fmla="*/ 780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chemeClr val="bg1"/>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32798" name="Freeform 17"/>
              <p:cNvSpPr>
                <a:spLocks/>
              </p:cNvSpPr>
              <p:nvPr/>
            </p:nvSpPr>
            <p:spPr bwMode="auto">
              <a:xfrm rot="3651555">
                <a:off x="1391" y="2564"/>
                <a:ext cx="128" cy="598"/>
              </a:xfrm>
              <a:custGeom>
                <a:avLst/>
                <a:gdLst>
                  <a:gd name="T0" fmla="*/ 198 w 198"/>
                  <a:gd name="T1" fmla="*/ 123 h 915"/>
                  <a:gd name="T2" fmla="*/ 198 w 198"/>
                  <a:gd name="T3" fmla="*/ 0 h 915"/>
                  <a:gd name="T4" fmla="*/ 0 w 198"/>
                  <a:gd name="T5" fmla="*/ 462 h 915"/>
                  <a:gd name="T6" fmla="*/ 195 w 198"/>
                  <a:gd name="T7" fmla="*/ 915 h 915"/>
                  <a:gd name="T8" fmla="*/ 195 w 198"/>
                  <a:gd name="T9" fmla="*/ 780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chemeClr val="bg1"/>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32799" name="Freeform 18"/>
              <p:cNvSpPr>
                <a:spLocks/>
              </p:cNvSpPr>
              <p:nvPr/>
            </p:nvSpPr>
            <p:spPr bwMode="auto">
              <a:xfrm rot="-3610920">
                <a:off x="2365" y="2674"/>
                <a:ext cx="128" cy="598"/>
              </a:xfrm>
              <a:custGeom>
                <a:avLst/>
                <a:gdLst>
                  <a:gd name="T0" fmla="*/ 198 w 198"/>
                  <a:gd name="T1" fmla="*/ 123 h 915"/>
                  <a:gd name="T2" fmla="*/ 198 w 198"/>
                  <a:gd name="T3" fmla="*/ 0 h 915"/>
                  <a:gd name="T4" fmla="*/ 0 w 198"/>
                  <a:gd name="T5" fmla="*/ 462 h 915"/>
                  <a:gd name="T6" fmla="*/ 195 w 198"/>
                  <a:gd name="T7" fmla="*/ 915 h 915"/>
                  <a:gd name="T8" fmla="*/ 195 w 198"/>
                  <a:gd name="T9" fmla="*/ 780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chemeClr val="bg1"/>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32800" name="Text Box 19"/>
              <p:cNvSpPr txBox="1">
                <a:spLocks noChangeArrowheads="1"/>
              </p:cNvSpPr>
              <p:nvPr/>
            </p:nvSpPr>
            <p:spPr bwMode="auto">
              <a:xfrm>
                <a:off x="1267" y="2388"/>
                <a:ext cx="368" cy="131"/>
              </a:xfrm>
              <a:prstGeom prst="rect">
                <a:avLst/>
              </a:prstGeom>
              <a:noFill/>
              <a:ln w="6350">
                <a:noFill/>
                <a:miter lim="800000"/>
                <a:headEnd/>
                <a:tailEnd/>
              </a:ln>
            </p:spPr>
            <p:txBody>
              <a:bodyPr lIns="0" tIns="0" rIns="0" bIns="0" anchor="ctr">
                <a:spAutoFit/>
              </a:bodyPr>
              <a:lstStyle/>
              <a:p>
                <a:pPr algn="ctr" eaLnBrk="0" hangingPunct="0"/>
                <a:r>
                  <a:rPr lang="zh-CN" altLang="en-US" sz="1200">
                    <a:ea typeface="黑体" pitchFamily="49" charset="-122"/>
                  </a:rPr>
                  <a:t>服务</a:t>
                </a:r>
              </a:p>
            </p:txBody>
          </p:sp>
          <p:sp>
            <p:nvSpPr>
              <p:cNvPr id="32801" name="Text Box 20"/>
              <p:cNvSpPr txBox="1">
                <a:spLocks noChangeArrowheads="1"/>
              </p:cNvSpPr>
              <p:nvPr/>
            </p:nvSpPr>
            <p:spPr bwMode="auto">
              <a:xfrm>
                <a:off x="1822" y="3104"/>
                <a:ext cx="262" cy="131"/>
              </a:xfrm>
              <a:prstGeom prst="rect">
                <a:avLst/>
              </a:prstGeom>
              <a:noFill/>
              <a:ln w="6350">
                <a:noFill/>
                <a:miter lim="800000"/>
                <a:headEnd/>
                <a:tailEnd/>
              </a:ln>
            </p:spPr>
            <p:txBody>
              <a:bodyPr lIns="0" tIns="0" rIns="0" bIns="0" anchor="ctr">
                <a:spAutoFit/>
              </a:bodyPr>
              <a:lstStyle/>
              <a:p>
                <a:pPr algn="ctr" eaLnBrk="0" hangingPunct="0"/>
                <a:r>
                  <a:rPr lang="zh-CN" altLang="en-US" sz="1200">
                    <a:ea typeface="黑体" pitchFamily="49" charset="-122"/>
                  </a:rPr>
                  <a:t>产品</a:t>
                </a:r>
              </a:p>
            </p:txBody>
          </p:sp>
        </p:grpSp>
        <p:sp>
          <p:nvSpPr>
            <p:cNvPr id="32785" name="Oval 21"/>
            <p:cNvSpPr>
              <a:spLocks noChangeArrowheads="1"/>
            </p:cNvSpPr>
            <p:nvPr/>
          </p:nvSpPr>
          <p:spPr bwMode="auto">
            <a:xfrm>
              <a:off x="1610" y="1797"/>
              <a:ext cx="2311" cy="2223"/>
            </a:xfrm>
            <a:prstGeom prst="ellipse">
              <a:avLst/>
            </a:prstGeom>
            <a:noFill/>
            <a:ln w="6350" algn="ctr">
              <a:solidFill>
                <a:srgbClr val="333333"/>
              </a:solidFill>
              <a:round/>
              <a:headEnd/>
              <a:tailEnd/>
            </a:ln>
          </p:spPr>
          <p:txBody>
            <a:bodyPr wrap="none" lIns="90000" tIns="46800" rIns="90000" bIns="46800" anchor="ctr"/>
            <a:lstStyle/>
            <a:p>
              <a:endParaRPr lang="zh-CN" altLang="en-US">
                <a:ea typeface="黑体" pitchFamily="49" charset="-122"/>
              </a:endParaRPr>
            </a:p>
          </p:txBody>
        </p:sp>
        <p:sp>
          <p:nvSpPr>
            <p:cNvPr id="32786" name="Line 22"/>
            <p:cNvSpPr>
              <a:spLocks noChangeShapeType="1"/>
            </p:cNvSpPr>
            <p:nvPr/>
          </p:nvSpPr>
          <p:spPr bwMode="auto">
            <a:xfrm flipV="1">
              <a:off x="3228" y="2078"/>
              <a:ext cx="323" cy="338"/>
            </a:xfrm>
            <a:prstGeom prst="line">
              <a:avLst/>
            </a:prstGeom>
            <a:noFill/>
            <a:ln w="6350">
              <a:solidFill>
                <a:schemeClr val="tx1"/>
              </a:solidFill>
              <a:round/>
              <a:headEnd/>
              <a:tailEnd/>
            </a:ln>
          </p:spPr>
          <p:txBody>
            <a:bodyPr lIns="90000" tIns="46800" rIns="90000" bIns="46800" anchor="ctr">
              <a:spAutoFit/>
            </a:bodyPr>
            <a:lstStyle/>
            <a:p>
              <a:endParaRPr lang="zh-CN" altLang="en-US"/>
            </a:p>
          </p:txBody>
        </p:sp>
        <p:sp>
          <p:nvSpPr>
            <p:cNvPr id="32787" name="Line 23"/>
            <p:cNvSpPr>
              <a:spLocks noChangeShapeType="1"/>
            </p:cNvSpPr>
            <p:nvPr/>
          </p:nvSpPr>
          <p:spPr bwMode="auto">
            <a:xfrm>
              <a:off x="3412" y="3141"/>
              <a:ext cx="416" cy="193"/>
            </a:xfrm>
            <a:prstGeom prst="line">
              <a:avLst/>
            </a:prstGeom>
            <a:noFill/>
            <a:ln w="6350">
              <a:solidFill>
                <a:schemeClr val="tx1"/>
              </a:solidFill>
              <a:round/>
              <a:headEnd/>
              <a:tailEnd/>
            </a:ln>
          </p:spPr>
          <p:txBody>
            <a:bodyPr lIns="90000" tIns="46800" rIns="90000" bIns="46800" anchor="ctr">
              <a:spAutoFit/>
            </a:bodyPr>
            <a:lstStyle/>
            <a:p>
              <a:endParaRPr lang="zh-CN" altLang="en-US"/>
            </a:p>
          </p:txBody>
        </p:sp>
        <p:sp>
          <p:nvSpPr>
            <p:cNvPr id="32788" name="Line 24"/>
            <p:cNvSpPr>
              <a:spLocks noChangeShapeType="1"/>
            </p:cNvSpPr>
            <p:nvPr/>
          </p:nvSpPr>
          <p:spPr bwMode="auto">
            <a:xfrm>
              <a:off x="2811" y="3623"/>
              <a:ext cx="0" cy="387"/>
            </a:xfrm>
            <a:prstGeom prst="line">
              <a:avLst/>
            </a:prstGeom>
            <a:noFill/>
            <a:ln w="6350">
              <a:solidFill>
                <a:srgbClr val="333333"/>
              </a:solidFill>
              <a:round/>
              <a:headEnd/>
              <a:tailEnd/>
            </a:ln>
          </p:spPr>
          <p:txBody>
            <a:bodyPr lIns="90000" tIns="46800" rIns="90000" bIns="46800" anchor="ctr">
              <a:spAutoFit/>
            </a:bodyPr>
            <a:lstStyle/>
            <a:p>
              <a:endParaRPr lang="zh-CN" altLang="en-US"/>
            </a:p>
          </p:txBody>
        </p:sp>
        <p:sp>
          <p:nvSpPr>
            <p:cNvPr id="32789" name="Line 25"/>
            <p:cNvSpPr>
              <a:spLocks noChangeShapeType="1"/>
            </p:cNvSpPr>
            <p:nvPr/>
          </p:nvSpPr>
          <p:spPr bwMode="auto">
            <a:xfrm rot="693270" flipH="1">
              <a:off x="1764" y="3155"/>
              <a:ext cx="370" cy="289"/>
            </a:xfrm>
            <a:prstGeom prst="line">
              <a:avLst/>
            </a:prstGeom>
            <a:noFill/>
            <a:ln w="6350">
              <a:solidFill>
                <a:schemeClr val="tx1"/>
              </a:solidFill>
              <a:round/>
              <a:headEnd/>
              <a:tailEnd/>
            </a:ln>
          </p:spPr>
          <p:txBody>
            <a:bodyPr lIns="90000" tIns="46800" rIns="90000" bIns="46800" anchor="ctr">
              <a:spAutoFit/>
            </a:bodyPr>
            <a:lstStyle/>
            <a:p>
              <a:endParaRPr lang="zh-CN" altLang="en-US"/>
            </a:p>
          </p:txBody>
        </p:sp>
        <p:sp>
          <p:nvSpPr>
            <p:cNvPr id="32790" name="Line 26"/>
            <p:cNvSpPr>
              <a:spLocks noChangeShapeType="1"/>
            </p:cNvSpPr>
            <p:nvPr/>
          </p:nvSpPr>
          <p:spPr bwMode="auto">
            <a:xfrm>
              <a:off x="2072" y="2029"/>
              <a:ext cx="277" cy="339"/>
            </a:xfrm>
            <a:prstGeom prst="line">
              <a:avLst/>
            </a:prstGeom>
            <a:noFill/>
            <a:ln w="6350">
              <a:solidFill>
                <a:schemeClr val="tx1"/>
              </a:solidFill>
              <a:round/>
              <a:headEnd/>
              <a:tailEnd/>
            </a:ln>
          </p:spPr>
          <p:txBody>
            <a:bodyPr lIns="90000" tIns="46800" rIns="90000" bIns="46800" anchor="ctr">
              <a:spAutoFit/>
            </a:bodyPr>
            <a:lstStyle/>
            <a:p>
              <a:endParaRPr lang="zh-CN" altLang="en-US"/>
            </a:p>
          </p:txBody>
        </p:sp>
        <p:sp>
          <p:nvSpPr>
            <p:cNvPr id="32774" name="Rectangle 27"/>
            <p:cNvSpPr>
              <a:spLocks noChangeArrowheads="1"/>
            </p:cNvSpPr>
            <p:nvPr/>
          </p:nvSpPr>
          <p:spPr bwMode="auto">
            <a:xfrm>
              <a:off x="1927" y="1389"/>
              <a:ext cx="1767" cy="366"/>
            </a:xfrm>
            <a:prstGeom prst="rect">
              <a:avLst/>
            </a:prstGeom>
            <a:noFill/>
            <a:ln w="6350" algn="ctr">
              <a:noFill/>
              <a:miter lim="800000"/>
              <a:headEnd/>
              <a:tailEnd/>
            </a:ln>
          </p:spPr>
          <p:txBody>
            <a:bodyPr lIns="90000" tIns="46800" rIns="90000" bIns="46800">
              <a:spAutoFit/>
            </a:bodyPr>
            <a:lstStyle/>
            <a:p>
              <a:pPr marL="266700" lvl="1" indent="-87313">
                <a:buClr>
                  <a:schemeClr val="tx2"/>
                </a:buClr>
                <a:buSzPct val="55000"/>
                <a:buFont typeface="Wingdings" pitchFamily="2" charset="2"/>
                <a:buChar char="n"/>
              </a:pPr>
              <a:r>
                <a:rPr lang="zh-CN" altLang="en-US" sz="1600">
                  <a:latin typeface="黑体" pitchFamily="49" charset="-122"/>
                  <a:ea typeface="黑体" pitchFamily="49" charset="-122"/>
                </a:rPr>
                <a:t>梳理产品</a:t>
              </a:r>
              <a:r>
                <a:rPr lang="en-US" altLang="zh-CN" sz="1600">
                  <a:latin typeface="黑体" pitchFamily="49" charset="-122"/>
                  <a:ea typeface="黑体" pitchFamily="49" charset="-122"/>
                </a:rPr>
                <a:t>/</a:t>
              </a:r>
              <a:r>
                <a:rPr lang="zh-CN" altLang="en-US" sz="1600">
                  <a:latin typeface="黑体" pitchFamily="49" charset="-122"/>
                  <a:ea typeface="黑体" pitchFamily="49" charset="-122"/>
                </a:rPr>
                <a:t>服务的卖点，展示如何为客户创造价值</a:t>
              </a:r>
            </a:p>
          </p:txBody>
        </p:sp>
        <p:sp>
          <p:nvSpPr>
            <p:cNvPr id="32775" name="Rectangle 28"/>
            <p:cNvSpPr>
              <a:spLocks noChangeArrowheads="1"/>
            </p:cNvSpPr>
            <p:nvPr/>
          </p:nvSpPr>
          <p:spPr bwMode="auto">
            <a:xfrm>
              <a:off x="521" y="2387"/>
              <a:ext cx="1132" cy="674"/>
            </a:xfrm>
            <a:prstGeom prst="rect">
              <a:avLst/>
            </a:prstGeom>
            <a:noFill/>
            <a:ln w="6350" algn="ctr">
              <a:noFill/>
              <a:miter lim="800000"/>
              <a:headEnd/>
              <a:tailEnd/>
            </a:ln>
          </p:spPr>
          <p:txBody>
            <a:bodyPr lIns="90000" tIns="46800" rIns="90000" bIns="46800">
              <a:spAutoFit/>
            </a:bodyPr>
            <a:lstStyle/>
            <a:p>
              <a:pPr marL="177800" indent="-177800">
                <a:buClr>
                  <a:schemeClr val="tx2"/>
                </a:buClr>
                <a:buSzPct val="55000"/>
                <a:buFont typeface="Wingdings" pitchFamily="2" charset="2"/>
                <a:buChar char="n"/>
              </a:pPr>
              <a:r>
                <a:rPr lang="zh-CN" altLang="en-US" sz="1600">
                  <a:latin typeface="黑体" pitchFamily="49" charset="-122"/>
                  <a:ea typeface="黑体" pitchFamily="49" charset="-122"/>
                </a:rPr>
                <a:t>根据客户类别、服务的成熟度和隆市贡献设定差异化的价格</a:t>
              </a:r>
            </a:p>
          </p:txBody>
        </p:sp>
        <p:sp>
          <p:nvSpPr>
            <p:cNvPr id="32776" name="Rectangle 29"/>
            <p:cNvSpPr>
              <a:spLocks noChangeArrowheads="1"/>
            </p:cNvSpPr>
            <p:nvPr/>
          </p:nvSpPr>
          <p:spPr bwMode="auto">
            <a:xfrm>
              <a:off x="3560" y="3657"/>
              <a:ext cx="1177" cy="520"/>
            </a:xfrm>
            <a:prstGeom prst="rect">
              <a:avLst/>
            </a:prstGeom>
            <a:noFill/>
            <a:ln w="6350" algn="ctr">
              <a:noFill/>
              <a:miter lim="800000"/>
              <a:headEnd/>
              <a:tailEnd/>
            </a:ln>
          </p:spPr>
          <p:txBody>
            <a:bodyPr lIns="90000" tIns="46800" rIns="90000" bIns="46800">
              <a:spAutoFit/>
            </a:bodyPr>
            <a:lstStyle/>
            <a:p>
              <a:pPr marL="88900" indent="-88900">
                <a:buClr>
                  <a:schemeClr val="tx2"/>
                </a:buClr>
                <a:buSzPct val="55000"/>
                <a:buFont typeface="Wingdings" pitchFamily="2" charset="2"/>
                <a:buChar char="n"/>
              </a:pPr>
              <a:r>
                <a:rPr lang="zh-CN" altLang="en-US" sz="1600">
                  <a:latin typeface="黑体" pitchFamily="49" charset="-122"/>
                  <a:ea typeface="黑体" pitchFamily="49" charset="-122"/>
                </a:rPr>
                <a:t>根据客户和产品特点开发针对性强的促销策略</a:t>
              </a:r>
            </a:p>
          </p:txBody>
        </p:sp>
        <p:sp>
          <p:nvSpPr>
            <p:cNvPr id="32777" name="Rectangle 30"/>
            <p:cNvSpPr>
              <a:spLocks noChangeArrowheads="1"/>
            </p:cNvSpPr>
            <p:nvPr/>
          </p:nvSpPr>
          <p:spPr bwMode="auto">
            <a:xfrm>
              <a:off x="748" y="3612"/>
              <a:ext cx="1225" cy="674"/>
            </a:xfrm>
            <a:prstGeom prst="rect">
              <a:avLst/>
            </a:prstGeom>
            <a:noFill/>
            <a:ln w="6350" algn="ctr">
              <a:noFill/>
              <a:miter lim="800000"/>
              <a:headEnd/>
              <a:tailEnd/>
            </a:ln>
          </p:spPr>
          <p:txBody>
            <a:bodyPr lIns="90000" tIns="46800" rIns="90000" bIns="46800">
              <a:spAutoFit/>
            </a:bodyPr>
            <a:lstStyle/>
            <a:p>
              <a:pPr marL="88900" indent="-88900">
                <a:buClr>
                  <a:schemeClr val="tx2"/>
                </a:buClr>
                <a:buSzPct val="55000"/>
                <a:buFont typeface="Wingdings" pitchFamily="2" charset="2"/>
                <a:buChar char="n"/>
              </a:pPr>
              <a:r>
                <a:rPr lang="zh-CN" altLang="en-US" sz="1600">
                  <a:latin typeface="黑体" pitchFamily="49" charset="-122"/>
                  <a:ea typeface="黑体" pitchFamily="49" charset="-122"/>
                </a:rPr>
                <a:t>整合资源提供一站式服务，推动售后互动，保证方案切实产生效果</a:t>
              </a:r>
            </a:p>
          </p:txBody>
        </p:sp>
        <p:sp>
          <p:nvSpPr>
            <p:cNvPr id="32778" name="Rectangle 31"/>
            <p:cNvSpPr>
              <a:spLocks noChangeArrowheads="1"/>
            </p:cNvSpPr>
            <p:nvPr/>
          </p:nvSpPr>
          <p:spPr bwMode="auto">
            <a:xfrm>
              <a:off x="3877" y="2433"/>
              <a:ext cx="1225" cy="674"/>
            </a:xfrm>
            <a:prstGeom prst="rect">
              <a:avLst/>
            </a:prstGeom>
            <a:noFill/>
            <a:ln w="6350" algn="ctr">
              <a:noFill/>
              <a:miter lim="800000"/>
              <a:headEnd/>
              <a:tailEnd/>
            </a:ln>
          </p:spPr>
          <p:txBody>
            <a:bodyPr lIns="90000" tIns="46800" rIns="90000" bIns="46800">
              <a:spAutoFit/>
            </a:bodyPr>
            <a:lstStyle/>
            <a:p>
              <a:pPr marL="88900" indent="-88900">
                <a:buClr>
                  <a:schemeClr val="tx2"/>
                </a:buClr>
                <a:buSzPct val="55000"/>
                <a:buFont typeface="Wingdings" pitchFamily="2" charset="2"/>
                <a:buChar char="n"/>
              </a:pPr>
              <a:r>
                <a:rPr lang="zh-CN" altLang="en-US" sz="1600">
                  <a:latin typeface="黑体" pitchFamily="49" charset="-122"/>
                  <a:ea typeface="黑体" pitchFamily="49" charset="-122"/>
                </a:rPr>
                <a:t>根据客户的特性和需求，采用整合的、接受度高、成本低的传播策略</a:t>
              </a:r>
            </a:p>
          </p:txBody>
        </p:sp>
      </p:grpSp>
      <p:sp>
        <p:nvSpPr>
          <p:cNvPr id="32771" name="Rectangle 3"/>
          <p:cNvSpPr>
            <a:spLocks noChangeArrowheads="1"/>
          </p:cNvSpPr>
          <p:nvPr/>
        </p:nvSpPr>
        <p:spPr bwMode="auto">
          <a:xfrm>
            <a:off x="611188" y="1268413"/>
            <a:ext cx="7962900" cy="585787"/>
          </a:xfrm>
          <a:prstGeom prst="rect">
            <a:avLst/>
          </a:prstGeom>
          <a:noFill/>
          <a:ln w="9525">
            <a:noFill/>
            <a:miter lim="800000"/>
            <a:headEnd/>
            <a:tailEnd/>
          </a:ln>
        </p:spPr>
        <p:txBody>
          <a:bodyPr>
            <a:spAutoFit/>
          </a:bodyPr>
          <a:lstStyle/>
          <a:p>
            <a:pPr marL="342900" indent="-342900">
              <a:buClr>
                <a:schemeClr val="bg2"/>
              </a:buClr>
              <a:buSzPct val="75000"/>
              <a:buFont typeface="Wingdings" pitchFamily="2" charset="2"/>
              <a:buChar char="n"/>
            </a:pPr>
            <a:r>
              <a:rPr lang="zh-CN" altLang="en-US" sz="1600">
                <a:latin typeface="微软雅黑" pitchFamily="34" charset="-122"/>
                <a:ea typeface="微软雅黑" pitchFamily="34" charset="-122"/>
              </a:rPr>
              <a:t>首先进行客户定位分析，清楚客户类型、消费习惯，同时，进行产品、服务的卖点梳理，针对不同客户指定不同营销策略。</a:t>
            </a:r>
            <a:endParaRPr lang="en-US" altLang="zh-CN" sz="1600">
              <a:solidFill>
                <a:srgbClr val="000000"/>
              </a:solidFill>
              <a:latin typeface="微软雅黑" pitchFamily="34" charset="-122"/>
              <a:ea typeface="微软雅黑" pitchFamily="34" charset="-122"/>
              <a:sym typeface="微软雅黑" pitchFamily="34" charset="-122"/>
            </a:endParaRPr>
          </a:p>
        </p:txBody>
      </p:sp>
      <p:sp>
        <p:nvSpPr>
          <p:cNvPr id="32772" name="Rectangle 2"/>
          <p:cNvSpPr>
            <a:spLocks noChangeArrowheads="1"/>
          </p:cNvSpPr>
          <p:nvPr/>
        </p:nvSpPr>
        <p:spPr bwMode="auto">
          <a:xfrm>
            <a:off x="323850" y="692150"/>
            <a:ext cx="7848600" cy="603250"/>
          </a:xfrm>
          <a:prstGeom prst="rect">
            <a:avLst/>
          </a:prstGeom>
          <a:noFill/>
          <a:ln w="9525">
            <a:noFill/>
            <a:miter lim="800000"/>
            <a:headEnd/>
            <a:tailEnd/>
          </a:ln>
        </p:spPr>
        <p:txBody>
          <a:bodyPr/>
          <a:lstStyle/>
          <a:p>
            <a:pPr marL="622300" indent="-622300">
              <a:lnSpc>
                <a:spcPct val="140000"/>
              </a:lnSpc>
            </a:pPr>
            <a:r>
              <a:rPr lang="zh-CN" altLang="en-US" sz="2000" b="1">
                <a:solidFill>
                  <a:srgbClr val="CC0000"/>
                </a:solidFill>
                <a:latin typeface="微软雅黑" pitchFamily="34" charset="-122"/>
                <a:ea typeface="微软雅黑" pitchFamily="34" charset="-122"/>
                <a:sym typeface="微软雅黑" pitchFamily="34" charset="-122"/>
              </a:rPr>
              <a:t>（</a:t>
            </a:r>
            <a:r>
              <a:rPr lang="en-US" altLang="zh-CN" sz="2000" b="1">
                <a:solidFill>
                  <a:srgbClr val="CC0000"/>
                </a:solidFill>
                <a:latin typeface="微软雅黑" pitchFamily="34" charset="-122"/>
                <a:ea typeface="微软雅黑" pitchFamily="34" charset="-122"/>
                <a:sym typeface="微软雅黑" pitchFamily="34" charset="-122"/>
              </a:rPr>
              <a:t>5</a:t>
            </a:r>
            <a:r>
              <a:rPr lang="zh-CN" altLang="en-US" sz="2000" b="1">
                <a:solidFill>
                  <a:srgbClr val="CC0000"/>
                </a:solidFill>
                <a:latin typeface="微软雅黑" pitchFamily="34" charset="-122"/>
                <a:ea typeface="微软雅黑" pitchFamily="34" charset="-122"/>
                <a:sym typeface="微软雅黑" pitchFamily="34" charset="-122"/>
              </a:rPr>
              <a:t>）洞悉不同类型的客户特性，进行精准的选商与招商</a:t>
            </a:r>
            <a:endParaRPr lang="zh-CN" altLang="en-US" sz="2000" b="1">
              <a:solidFill>
                <a:srgbClr val="CC0000"/>
              </a:solidFill>
              <a:latin typeface="微软雅黑" pitchFamily="34" charset="-122"/>
              <a:ea typeface="微软雅黑" pitchFamily="34" charset="-122"/>
              <a:sym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5619F94E-D226-4291-8FD3-060BA26F44F3}" type="slidenum">
              <a:rPr lang="en-US" altLang="zh-CN" smtClean="0"/>
              <a:pPr>
                <a:defRPr/>
              </a:pPr>
              <a:t>18</a:t>
            </a:fld>
            <a:endParaRPr lang="en-US" altLang="zh-CN"/>
          </a:p>
        </p:txBody>
      </p:sp>
      <p:sp>
        <p:nvSpPr>
          <p:cNvPr id="34818" name="Rectangle 3"/>
          <p:cNvSpPr>
            <a:spLocks noChangeArrowheads="1"/>
          </p:cNvSpPr>
          <p:nvPr/>
        </p:nvSpPr>
        <p:spPr bwMode="auto">
          <a:xfrm>
            <a:off x="683568" y="1484784"/>
            <a:ext cx="4629150" cy="847725"/>
          </a:xfrm>
          <a:prstGeom prst="rect">
            <a:avLst/>
          </a:prstGeom>
          <a:noFill/>
          <a:ln w="9525">
            <a:noFill/>
            <a:miter lim="800000"/>
            <a:headEnd/>
            <a:tailEnd/>
          </a:ln>
        </p:spPr>
        <p:txBody>
          <a:bodyPr>
            <a:spAutoFit/>
          </a:bodyPr>
          <a:lstStyle/>
          <a:p>
            <a:pPr marL="342900" indent="-342900">
              <a:lnSpc>
                <a:spcPct val="150000"/>
              </a:lnSpc>
              <a:buClr>
                <a:schemeClr val="bg2"/>
              </a:buClr>
              <a:buSzPct val="75000"/>
              <a:buFont typeface="Wingdings" pitchFamily="2" charset="2"/>
              <a:buChar char="n"/>
            </a:pPr>
            <a:r>
              <a:rPr lang="zh-CN" altLang="en-US" sz="1600" dirty="0">
                <a:latin typeface="微软雅黑" pitchFamily="34" charset="-122"/>
                <a:ea typeface="微软雅黑" pitchFamily="34" charset="-122"/>
              </a:rPr>
              <a:t>根据平台所处不同阶段，推进不同服务与产品，形成完成客户服务体系。</a:t>
            </a:r>
            <a:endParaRPr lang="en-US" altLang="zh-CN" sz="1600" dirty="0">
              <a:solidFill>
                <a:srgbClr val="000000"/>
              </a:solidFill>
              <a:latin typeface="微软雅黑" pitchFamily="34" charset="-122"/>
              <a:ea typeface="微软雅黑" pitchFamily="34" charset="-122"/>
              <a:sym typeface="微软雅黑" pitchFamily="34" charset="-122"/>
            </a:endParaRPr>
          </a:p>
        </p:txBody>
      </p:sp>
      <p:grpSp>
        <p:nvGrpSpPr>
          <p:cNvPr id="34819" name="组合 41"/>
          <p:cNvGrpSpPr>
            <a:grpSpLocks/>
          </p:cNvGrpSpPr>
          <p:nvPr/>
        </p:nvGrpSpPr>
        <p:grpSpPr bwMode="auto">
          <a:xfrm>
            <a:off x="539552" y="2780928"/>
            <a:ext cx="5256212" cy="3590925"/>
            <a:chOff x="395536" y="1916832"/>
            <a:chExt cx="6959174" cy="3875932"/>
          </a:xfrm>
        </p:grpSpPr>
        <p:pic>
          <p:nvPicPr>
            <p:cNvPr id="34826" name="Picture 6"/>
            <p:cNvPicPr>
              <a:picLocks noChangeAspect="1" noChangeArrowheads="1"/>
            </p:cNvPicPr>
            <p:nvPr/>
          </p:nvPicPr>
          <p:blipFill>
            <a:blip r:embed="rId2" cstate="print"/>
            <a:srcRect l="2837"/>
            <a:stretch>
              <a:fillRect/>
            </a:stretch>
          </p:blipFill>
          <p:spPr bwMode="auto">
            <a:xfrm>
              <a:off x="1331640" y="2568674"/>
              <a:ext cx="5043835" cy="2876550"/>
            </a:xfrm>
            <a:prstGeom prst="rect">
              <a:avLst/>
            </a:prstGeom>
            <a:noFill/>
            <a:ln w="9525">
              <a:noFill/>
              <a:miter lim="800000"/>
              <a:headEnd/>
              <a:tailEnd/>
            </a:ln>
          </p:spPr>
        </p:pic>
        <p:sp>
          <p:nvSpPr>
            <p:cNvPr id="34827" name="Text Box 3"/>
            <p:cNvSpPr txBox="1">
              <a:spLocks noChangeArrowheads="1"/>
            </p:cNvSpPr>
            <p:nvPr/>
          </p:nvSpPr>
          <p:spPr bwMode="auto">
            <a:xfrm>
              <a:off x="1259632" y="5445224"/>
              <a:ext cx="1401539" cy="278089"/>
            </a:xfrm>
            <a:prstGeom prst="rect">
              <a:avLst/>
            </a:prstGeom>
            <a:noFill/>
            <a:ln w="9525" algn="ctr">
              <a:noFill/>
              <a:miter lim="800000"/>
              <a:headEnd/>
              <a:tailEnd/>
            </a:ln>
          </p:spPr>
          <p:txBody>
            <a:bodyPr bIns="46800">
              <a:spAutoFit/>
            </a:bodyPr>
            <a:lstStyle/>
            <a:p>
              <a:pPr>
                <a:spcBef>
                  <a:spcPct val="50000"/>
                </a:spcBef>
              </a:pPr>
              <a:r>
                <a:rPr lang="zh-CN" altLang="en-US" sz="1000">
                  <a:ea typeface="黑体" pitchFamily="49" charset="-122"/>
                </a:rPr>
                <a:t>隆市培育期</a:t>
              </a:r>
            </a:p>
          </p:txBody>
        </p:sp>
        <p:sp>
          <p:nvSpPr>
            <p:cNvPr id="34828" name="Text Box 5"/>
            <p:cNvSpPr txBox="1">
              <a:spLocks noChangeArrowheads="1"/>
            </p:cNvSpPr>
            <p:nvPr/>
          </p:nvSpPr>
          <p:spPr bwMode="auto">
            <a:xfrm>
              <a:off x="6383160" y="5406107"/>
              <a:ext cx="971550" cy="278089"/>
            </a:xfrm>
            <a:prstGeom prst="rect">
              <a:avLst/>
            </a:prstGeom>
            <a:noFill/>
            <a:ln w="9525" algn="ctr">
              <a:noFill/>
              <a:miter lim="800000"/>
              <a:headEnd/>
              <a:tailEnd/>
            </a:ln>
          </p:spPr>
          <p:txBody>
            <a:bodyPr bIns="46800">
              <a:spAutoFit/>
            </a:bodyPr>
            <a:lstStyle/>
            <a:p>
              <a:pPr>
                <a:spcBef>
                  <a:spcPct val="50000"/>
                </a:spcBef>
              </a:pPr>
              <a:r>
                <a:rPr lang="zh-CN" altLang="en-US" sz="1000">
                  <a:ea typeface="黑体" pitchFamily="49" charset="-122"/>
                </a:rPr>
                <a:t>发展阶段</a:t>
              </a:r>
            </a:p>
          </p:txBody>
        </p:sp>
        <p:sp>
          <p:nvSpPr>
            <p:cNvPr id="34829" name="Line 6"/>
            <p:cNvSpPr>
              <a:spLocks noChangeShapeType="1"/>
            </p:cNvSpPr>
            <p:nvPr/>
          </p:nvSpPr>
          <p:spPr bwMode="auto">
            <a:xfrm flipV="1">
              <a:off x="958850" y="5301208"/>
              <a:ext cx="6061422" cy="2630"/>
            </a:xfrm>
            <a:prstGeom prst="line">
              <a:avLst/>
            </a:prstGeom>
            <a:noFill/>
            <a:ln w="9525">
              <a:solidFill>
                <a:schemeClr val="tx1"/>
              </a:solidFill>
              <a:round/>
              <a:headEnd/>
              <a:tailEnd type="triangle" w="med" len="med"/>
            </a:ln>
          </p:spPr>
          <p:txBody>
            <a:bodyPr bIns="46800" anchor="ctr"/>
            <a:lstStyle/>
            <a:p>
              <a:endParaRPr lang="zh-CN" altLang="en-US"/>
            </a:p>
          </p:txBody>
        </p:sp>
        <p:sp>
          <p:nvSpPr>
            <p:cNvPr id="34830" name="Line 7"/>
            <p:cNvSpPr>
              <a:spLocks noChangeShapeType="1"/>
            </p:cNvSpPr>
            <p:nvPr/>
          </p:nvSpPr>
          <p:spPr bwMode="auto">
            <a:xfrm flipH="1" flipV="1">
              <a:off x="1043608" y="1916832"/>
              <a:ext cx="50180" cy="3387006"/>
            </a:xfrm>
            <a:prstGeom prst="line">
              <a:avLst/>
            </a:prstGeom>
            <a:noFill/>
            <a:ln w="9525">
              <a:solidFill>
                <a:schemeClr val="tx1"/>
              </a:solidFill>
              <a:round/>
              <a:headEnd/>
              <a:tailEnd type="triangle" w="med" len="med"/>
            </a:ln>
          </p:spPr>
          <p:txBody>
            <a:bodyPr bIns="46800" anchor="ctr"/>
            <a:lstStyle/>
            <a:p>
              <a:endParaRPr lang="zh-CN" altLang="en-US"/>
            </a:p>
          </p:txBody>
        </p:sp>
        <p:sp>
          <p:nvSpPr>
            <p:cNvPr id="34831" name="Oval 9"/>
            <p:cNvSpPr>
              <a:spLocks noChangeArrowheads="1"/>
            </p:cNvSpPr>
            <p:nvPr/>
          </p:nvSpPr>
          <p:spPr bwMode="auto">
            <a:xfrm>
              <a:off x="1115616" y="4149080"/>
              <a:ext cx="1584176" cy="937394"/>
            </a:xfrm>
            <a:prstGeom prst="ellipse">
              <a:avLst/>
            </a:prstGeom>
            <a:solidFill>
              <a:srgbClr val="B2D2DE"/>
            </a:solidFill>
            <a:ln w="9525" algn="ctr">
              <a:solidFill>
                <a:schemeClr val="tx1"/>
              </a:solidFill>
              <a:round/>
              <a:headEnd/>
              <a:tailEnd/>
            </a:ln>
          </p:spPr>
          <p:txBody>
            <a:bodyPr bIns="46800" anchor="ctr"/>
            <a:lstStyle/>
            <a:p>
              <a:pPr algn="ctr">
                <a:buFontTx/>
                <a:buChar char="•"/>
              </a:pPr>
              <a:r>
                <a:rPr lang="zh-CN" altLang="en-US" sz="1000">
                  <a:latin typeface="楷体_GB2312"/>
                  <a:ea typeface="楷体_GB2312"/>
                  <a:cs typeface="楷体_GB2312"/>
                </a:rPr>
                <a:t>主要提供基础服务和增值服务，以资源集聚为主</a:t>
              </a:r>
              <a:endParaRPr lang="en-US" altLang="zh-CN" sz="1000">
                <a:latin typeface="楷体_GB2312"/>
                <a:ea typeface="楷体_GB2312"/>
                <a:cs typeface="楷体_GB2312"/>
              </a:endParaRPr>
            </a:p>
          </p:txBody>
        </p:sp>
        <p:sp>
          <p:nvSpPr>
            <p:cNvPr id="34832" name="Line 12"/>
            <p:cNvSpPr>
              <a:spLocks noChangeShapeType="1"/>
            </p:cNvSpPr>
            <p:nvPr/>
          </p:nvSpPr>
          <p:spPr bwMode="auto">
            <a:xfrm>
              <a:off x="1081088" y="5076825"/>
              <a:ext cx="215900" cy="0"/>
            </a:xfrm>
            <a:prstGeom prst="line">
              <a:avLst/>
            </a:prstGeom>
            <a:noFill/>
            <a:ln w="9525">
              <a:solidFill>
                <a:schemeClr val="tx1"/>
              </a:solidFill>
              <a:round/>
              <a:headEnd/>
              <a:tailEnd/>
            </a:ln>
          </p:spPr>
          <p:txBody>
            <a:bodyPr/>
            <a:lstStyle/>
            <a:p>
              <a:endParaRPr lang="zh-CN" altLang="en-US"/>
            </a:p>
          </p:txBody>
        </p:sp>
        <p:sp>
          <p:nvSpPr>
            <p:cNvPr id="34833" name="Line 13"/>
            <p:cNvSpPr>
              <a:spLocks noChangeShapeType="1"/>
            </p:cNvSpPr>
            <p:nvPr/>
          </p:nvSpPr>
          <p:spPr bwMode="auto">
            <a:xfrm>
              <a:off x="1081088" y="3948113"/>
              <a:ext cx="144462" cy="0"/>
            </a:xfrm>
            <a:prstGeom prst="line">
              <a:avLst/>
            </a:prstGeom>
            <a:noFill/>
            <a:ln w="9525">
              <a:solidFill>
                <a:schemeClr val="tx1"/>
              </a:solidFill>
              <a:round/>
              <a:headEnd/>
              <a:tailEnd/>
            </a:ln>
          </p:spPr>
          <p:txBody>
            <a:bodyPr/>
            <a:lstStyle/>
            <a:p>
              <a:endParaRPr lang="zh-CN" altLang="en-US"/>
            </a:p>
          </p:txBody>
        </p:sp>
        <p:sp>
          <p:nvSpPr>
            <p:cNvPr id="34834" name="Line 14"/>
            <p:cNvSpPr>
              <a:spLocks noChangeShapeType="1"/>
            </p:cNvSpPr>
            <p:nvPr/>
          </p:nvSpPr>
          <p:spPr bwMode="auto">
            <a:xfrm>
              <a:off x="1081088" y="2593975"/>
              <a:ext cx="144462" cy="0"/>
            </a:xfrm>
            <a:prstGeom prst="line">
              <a:avLst/>
            </a:prstGeom>
            <a:noFill/>
            <a:ln w="9525">
              <a:solidFill>
                <a:schemeClr val="tx1"/>
              </a:solidFill>
              <a:round/>
              <a:headEnd/>
              <a:tailEnd/>
            </a:ln>
          </p:spPr>
          <p:txBody>
            <a:bodyPr/>
            <a:lstStyle/>
            <a:p>
              <a:endParaRPr lang="zh-CN" altLang="en-US"/>
            </a:p>
          </p:txBody>
        </p:sp>
        <p:sp>
          <p:nvSpPr>
            <p:cNvPr id="34835" name="Text Box 16"/>
            <p:cNvSpPr txBox="1">
              <a:spLocks noChangeArrowheads="1"/>
            </p:cNvSpPr>
            <p:nvPr/>
          </p:nvSpPr>
          <p:spPr bwMode="auto">
            <a:xfrm>
              <a:off x="539554" y="5013176"/>
              <a:ext cx="541535" cy="779588"/>
            </a:xfrm>
            <a:prstGeom prst="rect">
              <a:avLst/>
            </a:prstGeom>
            <a:noFill/>
            <a:ln w="9525">
              <a:noFill/>
              <a:miter lim="800000"/>
              <a:headEnd/>
              <a:tailEnd/>
            </a:ln>
          </p:spPr>
          <p:txBody>
            <a:bodyPr>
              <a:spAutoFit/>
            </a:bodyPr>
            <a:lstStyle/>
            <a:p>
              <a:pPr algn="r">
                <a:spcBef>
                  <a:spcPct val="50000"/>
                </a:spcBef>
              </a:pPr>
              <a:r>
                <a:rPr lang="zh-CN" altLang="en-US" sz="1000">
                  <a:ea typeface="黑体" pitchFamily="49" charset="-122"/>
                </a:rPr>
                <a:t>基础服务</a:t>
              </a:r>
              <a:endParaRPr lang="en-US" altLang="zh-CN" sz="1000">
                <a:ea typeface="黑体" pitchFamily="49" charset="-122"/>
              </a:endParaRPr>
            </a:p>
          </p:txBody>
        </p:sp>
        <p:sp>
          <p:nvSpPr>
            <p:cNvPr id="34836" name="Text Box 17"/>
            <p:cNvSpPr txBox="1">
              <a:spLocks noChangeArrowheads="1"/>
            </p:cNvSpPr>
            <p:nvPr/>
          </p:nvSpPr>
          <p:spPr bwMode="auto">
            <a:xfrm>
              <a:off x="504825" y="3846514"/>
              <a:ext cx="576262" cy="440637"/>
            </a:xfrm>
            <a:prstGeom prst="rect">
              <a:avLst/>
            </a:prstGeom>
            <a:noFill/>
            <a:ln w="9525">
              <a:noFill/>
              <a:miter lim="800000"/>
              <a:headEnd/>
              <a:tailEnd/>
            </a:ln>
          </p:spPr>
          <p:txBody>
            <a:bodyPr>
              <a:spAutoFit/>
            </a:bodyPr>
            <a:lstStyle/>
            <a:p>
              <a:pPr algn="r">
                <a:spcBef>
                  <a:spcPct val="50000"/>
                </a:spcBef>
              </a:pPr>
              <a:r>
                <a:rPr lang="zh-CN" altLang="en-US" sz="1000">
                  <a:ea typeface="黑体" pitchFamily="49" charset="-122"/>
                </a:rPr>
                <a:t>增值服务</a:t>
              </a:r>
              <a:endParaRPr lang="en-US" altLang="zh-CN" sz="1000">
                <a:ea typeface="黑体" pitchFamily="49" charset="-122"/>
              </a:endParaRPr>
            </a:p>
          </p:txBody>
        </p:sp>
        <p:sp>
          <p:nvSpPr>
            <p:cNvPr id="34837" name="Text Box 3"/>
            <p:cNvSpPr txBox="1">
              <a:spLocks noChangeArrowheads="1"/>
            </p:cNvSpPr>
            <p:nvPr/>
          </p:nvSpPr>
          <p:spPr bwMode="auto">
            <a:xfrm>
              <a:off x="3419872" y="5445224"/>
              <a:ext cx="1401539" cy="278089"/>
            </a:xfrm>
            <a:prstGeom prst="rect">
              <a:avLst/>
            </a:prstGeom>
            <a:noFill/>
            <a:ln w="9525" algn="ctr">
              <a:noFill/>
              <a:miter lim="800000"/>
              <a:headEnd/>
              <a:tailEnd/>
            </a:ln>
          </p:spPr>
          <p:txBody>
            <a:bodyPr bIns="46800">
              <a:spAutoFit/>
            </a:bodyPr>
            <a:lstStyle/>
            <a:p>
              <a:pPr>
                <a:spcBef>
                  <a:spcPct val="50000"/>
                </a:spcBef>
              </a:pPr>
              <a:r>
                <a:rPr lang="zh-CN" altLang="en-US" sz="1000">
                  <a:ea typeface="黑体" pitchFamily="49" charset="-122"/>
                </a:rPr>
                <a:t>平稳运营期</a:t>
              </a:r>
            </a:p>
          </p:txBody>
        </p:sp>
        <p:sp>
          <p:nvSpPr>
            <p:cNvPr id="34838" name="Text Box 3"/>
            <p:cNvSpPr txBox="1">
              <a:spLocks noChangeArrowheads="1"/>
            </p:cNvSpPr>
            <p:nvPr/>
          </p:nvSpPr>
          <p:spPr bwMode="auto">
            <a:xfrm>
              <a:off x="5220072" y="5445224"/>
              <a:ext cx="1401539" cy="278089"/>
            </a:xfrm>
            <a:prstGeom prst="rect">
              <a:avLst/>
            </a:prstGeom>
            <a:noFill/>
            <a:ln w="9525" algn="ctr">
              <a:noFill/>
              <a:miter lim="800000"/>
              <a:headEnd/>
              <a:tailEnd/>
            </a:ln>
          </p:spPr>
          <p:txBody>
            <a:bodyPr bIns="46800">
              <a:spAutoFit/>
            </a:bodyPr>
            <a:lstStyle/>
            <a:p>
              <a:pPr>
                <a:spcBef>
                  <a:spcPct val="50000"/>
                </a:spcBef>
              </a:pPr>
              <a:r>
                <a:rPr lang="zh-CN" altLang="en-US" sz="1000">
                  <a:ea typeface="黑体" pitchFamily="49" charset="-122"/>
                </a:rPr>
                <a:t>创新提升期</a:t>
              </a:r>
            </a:p>
          </p:txBody>
        </p:sp>
        <p:sp>
          <p:nvSpPr>
            <p:cNvPr id="34839" name="Text Box 17"/>
            <p:cNvSpPr txBox="1">
              <a:spLocks noChangeArrowheads="1"/>
            </p:cNvSpPr>
            <p:nvPr/>
          </p:nvSpPr>
          <p:spPr bwMode="auto">
            <a:xfrm>
              <a:off x="395536" y="2420888"/>
              <a:ext cx="648271" cy="610112"/>
            </a:xfrm>
            <a:prstGeom prst="rect">
              <a:avLst/>
            </a:prstGeom>
            <a:noFill/>
            <a:ln w="9525">
              <a:noFill/>
              <a:miter lim="800000"/>
              <a:headEnd/>
              <a:tailEnd/>
            </a:ln>
          </p:spPr>
          <p:txBody>
            <a:bodyPr>
              <a:spAutoFit/>
            </a:bodyPr>
            <a:lstStyle/>
            <a:p>
              <a:pPr algn="r">
                <a:spcBef>
                  <a:spcPct val="50000"/>
                </a:spcBef>
              </a:pPr>
              <a:r>
                <a:rPr lang="zh-CN" altLang="en-US" sz="1000">
                  <a:ea typeface="黑体" pitchFamily="49" charset="-122"/>
                </a:rPr>
                <a:t>价值链经营</a:t>
              </a:r>
              <a:endParaRPr lang="en-US" altLang="zh-CN" sz="1000">
                <a:ea typeface="黑体" pitchFamily="49" charset="-122"/>
              </a:endParaRPr>
            </a:p>
          </p:txBody>
        </p:sp>
        <p:sp>
          <p:nvSpPr>
            <p:cNvPr id="34840" name="Oval 9"/>
            <p:cNvSpPr>
              <a:spLocks noChangeArrowheads="1"/>
            </p:cNvSpPr>
            <p:nvPr/>
          </p:nvSpPr>
          <p:spPr bwMode="auto">
            <a:xfrm>
              <a:off x="2843809" y="3140968"/>
              <a:ext cx="1656183" cy="1047750"/>
            </a:xfrm>
            <a:prstGeom prst="ellipse">
              <a:avLst/>
            </a:prstGeom>
            <a:solidFill>
              <a:srgbClr val="B2D2DE"/>
            </a:solidFill>
            <a:ln w="9525" algn="ctr">
              <a:solidFill>
                <a:schemeClr val="tx1"/>
              </a:solidFill>
              <a:round/>
              <a:headEnd/>
              <a:tailEnd/>
            </a:ln>
          </p:spPr>
          <p:txBody>
            <a:bodyPr bIns="46800" anchor="ctr"/>
            <a:lstStyle/>
            <a:p>
              <a:pPr algn="ctr">
                <a:buFontTx/>
                <a:buChar char="•"/>
              </a:pPr>
              <a:r>
                <a:rPr lang="zh-CN" altLang="en-US" sz="1000">
                  <a:latin typeface="楷体_GB2312"/>
                  <a:ea typeface="楷体_GB2312"/>
                  <a:cs typeface="楷体_GB2312"/>
                </a:rPr>
                <a:t>随着客户做大做强，开发服务满足其新需求</a:t>
              </a:r>
              <a:endParaRPr lang="en-US" altLang="zh-CN" sz="1000">
                <a:latin typeface="楷体_GB2312"/>
                <a:ea typeface="楷体_GB2312"/>
                <a:cs typeface="楷体_GB2312"/>
              </a:endParaRPr>
            </a:p>
          </p:txBody>
        </p:sp>
        <p:sp>
          <p:nvSpPr>
            <p:cNvPr id="34841" name="Oval 9"/>
            <p:cNvSpPr>
              <a:spLocks noChangeArrowheads="1"/>
            </p:cNvSpPr>
            <p:nvPr/>
          </p:nvSpPr>
          <p:spPr bwMode="auto">
            <a:xfrm>
              <a:off x="4571998" y="1988840"/>
              <a:ext cx="1904003" cy="1047750"/>
            </a:xfrm>
            <a:prstGeom prst="ellipse">
              <a:avLst/>
            </a:prstGeom>
            <a:solidFill>
              <a:srgbClr val="B2D2DE"/>
            </a:solidFill>
            <a:ln w="9525" algn="ctr">
              <a:solidFill>
                <a:schemeClr val="tx1"/>
              </a:solidFill>
              <a:round/>
              <a:headEnd/>
              <a:tailEnd/>
            </a:ln>
          </p:spPr>
          <p:txBody>
            <a:bodyPr bIns="46800" anchor="ctr"/>
            <a:lstStyle/>
            <a:p>
              <a:pPr>
                <a:buFontTx/>
                <a:buChar char="•"/>
              </a:pPr>
              <a:r>
                <a:rPr lang="zh-CN" altLang="en-US" sz="1000">
                  <a:latin typeface="楷体_GB2312"/>
                  <a:ea typeface="楷体_GB2312"/>
                  <a:cs typeface="楷体_GB2312"/>
                </a:rPr>
                <a:t>资源规模化经营，开发新服务</a:t>
              </a:r>
              <a:endParaRPr lang="en-US" altLang="zh-CN" sz="1000">
                <a:latin typeface="楷体_GB2312"/>
                <a:ea typeface="楷体_GB2312"/>
                <a:cs typeface="楷体_GB2312"/>
              </a:endParaRPr>
            </a:p>
            <a:p>
              <a:pPr>
                <a:buFontTx/>
                <a:buChar char="•"/>
              </a:pPr>
              <a:r>
                <a:rPr lang="zh-CN" altLang="en-US" sz="1000">
                  <a:latin typeface="楷体_GB2312"/>
                  <a:ea typeface="楷体_GB2312"/>
                  <a:cs typeface="楷体_GB2312"/>
                </a:rPr>
                <a:t>客户提升发展需求创新满足</a:t>
              </a:r>
              <a:endParaRPr lang="en-US" altLang="zh-CN" sz="1000">
                <a:latin typeface="楷体_GB2312"/>
                <a:ea typeface="楷体_GB2312"/>
                <a:cs typeface="楷体_GB2312"/>
              </a:endParaRPr>
            </a:p>
          </p:txBody>
        </p:sp>
      </p:grpSp>
      <p:grpSp>
        <p:nvGrpSpPr>
          <p:cNvPr id="34820" name="组合 45"/>
          <p:cNvGrpSpPr>
            <a:grpSpLocks/>
          </p:cNvGrpSpPr>
          <p:nvPr/>
        </p:nvGrpSpPr>
        <p:grpSpPr bwMode="auto">
          <a:xfrm>
            <a:off x="5796136" y="5373216"/>
            <a:ext cx="2880320" cy="1008112"/>
            <a:chOff x="3347864" y="620688"/>
            <a:chExt cx="4032448" cy="6343178"/>
          </a:xfrm>
        </p:grpSpPr>
        <p:pic>
          <p:nvPicPr>
            <p:cNvPr id="34823" name="Picture 7"/>
            <p:cNvPicPr>
              <a:picLocks noChangeAspect="1" noChangeArrowheads="1"/>
            </p:cNvPicPr>
            <p:nvPr/>
          </p:nvPicPr>
          <p:blipFill>
            <a:blip r:embed="rId3" cstate="print"/>
            <a:srcRect l="21252" t="5756"/>
            <a:stretch>
              <a:fillRect/>
            </a:stretch>
          </p:blipFill>
          <p:spPr bwMode="auto">
            <a:xfrm>
              <a:off x="3347864" y="620688"/>
              <a:ext cx="4002116" cy="2358008"/>
            </a:xfrm>
            <a:prstGeom prst="rect">
              <a:avLst/>
            </a:prstGeom>
            <a:noFill/>
            <a:ln w="9525">
              <a:noFill/>
              <a:miter lim="800000"/>
              <a:headEnd/>
              <a:tailEnd/>
            </a:ln>
          </p:spPr>
        </p:pic>
        <p:pic>
          <p:nvPicPr>
            <p:cNvPr id="34824" name="Picture 8"/>
            <p:cNvPicPr>
              <a:picLocks noChangeAspect="1" noChangeArrowheads="1"/>
            </p:cNvPicPr>
            <p:nvPr/>
          </p:nvPicPr>
          <p:blipFill>
            <a:blip r:embed="rId4" cstate="print"/>
            <a:srcRect l="21474"/>
            <a:stretch>
              <a:fillRect/>
            </a:stretch>
          </p:blipFill>
          <p:spPr bwMode="auto">
            <a:xfrm>
              <a:off x="3347864" y="2996952"/>
              <a:ext cx="4032448" cy="2095702"/>
            </a:xfrm>
            <a:prstGeom prst="rect">
              <a:avLst/>
            </a:prstGeom>
            <a:noFill/>
            <a:ln w="9525">
              <a:noFill/>
              <a:miter lim="800000"/>
              <a:headEnd/>
              <a:tailEnd/>
            </a:ln>
          </p:spPr>
        </p:pic>
        <p:pic>
          <p:nvPicPr>
            <p:cNvPr id="34825" name="Picture 9"/>
            <p:cNvPicPr>
              <a:picLocks noChangeAspect="1" noChangeArrowheads="1"/>
            </p:cNvPicPr>
            <p:nvPr/>
          </p:nvPicPr>
          <p:blipFill>
            <a:blip r:embed="rId5" cstate="print"/>
            <a:srcRect l="21216" r="2020"/>
            <a:stretch>
              <a:fillRect/>
            </a:stretch>
          </p:blipFill>
          <p:spPr bwMode="auto">
            <a:xfrm>
              <a:off x="3347864" y="5085184"/>
              <a:ext cx="3929052" cy="1878682"/>
            </a:xfrm>
            <a:prstGeom prst="rect">
              <a:avLst/>
            </a:prstGeom>
            <a:noFill/>
            <a:ln w="9525">
              <a:noFill/>
              <a:miter lim="800000"/>
              <a:headEnd/>
              <a:tailEnd/>
            </a:ln>
          </p:spPr>
        </p:pic>
      </p:grpSp>
      <p:sp>
        <p:nvSpPr>
          <p:cNvPr id="34821" name="Rectangle 2"/>
          <p:cNvSpPr>
            <a:spLocks noChangeArrowheads="1"/>
          </p:cNvSpPr>
          <p:nvPr/>
        </p:nvSpPr>
        <p:spPr bwMode="auto">
          <a:xfrm>
            <a:off x="323850" y="692150"/>
            <a:ext cx="7129463" cy="603250"/>
          </a:xfrm>
          <a:prstGeom prst="rect">
            <a:avLst/>
          </a:prstGeom>
          <a:noFill/>
          <a:ln w="9525">
            <a:noFill/>
            <a:miter lim="800000"/>
            <a:headEnd/>
            <a:tailEnd/>
          </a:ln>
        </p:spPr>
        <p:txBody>
          <a:bodyPr/>
          <a:lstStyle/>
          <a:p>
            <a:pPr>
              <a:lnSpc>
                <a:spcPct val="140000"/>
              </a:lnSpc>
            </a:pPr>
            <a:r>
              <a:rPr lang="zh-CN" altLang="en-US" sz="2000" b="1">
                <a:solidFill>
                  <a:srgbClr val="CC0000"/>
                </a:solidFill>
                <a:latin typeface="微软雅黑" pitchFamily="34" charset="-122"/>
                <a:ea typeface="微软雅黑" pitchFamily="34" charset="-122"/>
                <a:sym typeface="微软雅黑" pitchFamily="34" charset="-122"/>
              </a:rPr>
              <a:t>（</a:t>
            </a:r>
            <a:r>
              <a:rPr lang="en-US" altLang="zh-CN" sz="2000" b="1">
                <a:solidFill>
                  <a:srgbClr val="CC0000"/>
                </a:solidFill>
                <a:latin typeface="微软雅黑" pitchFamily="34" charset="-122"/>
                <a:ea typeface="微软雅黑" pitchFamily="34" charset="-122"/>
                <a:sym typeface="微软雅黑" pitchFamily="34" charset="-122"/>
              </a:rPr>
              <a:t>6</a:t>
            </a:r>
            <a:r>
              <a:rPr lang="zh-CN" altLang="en-US" sz="2000" b="1">
                <a:solidFill>
                  <a:srgbClr val="CC0000"/>
                </a:solidFill>
                <a:latin typeface="微软雅黑" pitchFamily="34" charset="-122"/>
                <a:ea typeface="微软雅黑" pitchFamily="34" charset="-122"/>
                <a:sym typeface="微软雅黑" pitchFamily="34" charset="-122"/>
              </a:rPr>
              <a:t>）打造平台运营服务体系，持续推进客户服务创新</a:t>
            </a:r>
            <a:endParaRPr lang="zh-CN" altLang="en-US" sz="2000">
              <a:solidFill>
                <a:srgbClr val="000000"/>
              </a:solidFill>
              <a:latin typeface="Arial" charset="0"/>
              <a:ea typeface="黑体" pitchFamily="49" charset="-122"/>
              <a:sym typeface="Arial" charset="0"/>
            </a:endParaRPr>
          </a:p>
        </p:txBody>
      </p:sp>
      <p:sp>
        <p:nvSpPr>
          <p:cNvPr id="34822" name="Rectangle 3"/>
          <p:cNvSpPr>
            <a:spLocks noChangeArrowheads="1"/>
          </p:cNvSpPr>
          <p:nvPr/>
        </p:nvSpPr>
        <p:spPr bwMode="auto">
          <a:xfrm>
            <a:off x="5580112" y="4725144"/>
            <a:ext cx="3312368" cy="522288"/>
          </a:xfrm>
          <a:prstGeom prst="rect">
            <a:avLst/>
          </a:prstGeom>
          <a:noFill/>
          <a:ln w="9525">
            <a:noFill/>
            <a:miter lim="800000"/>
            <a:headEnd/>
            <a:tailEnd/>
          </a:ln>
        </p:spPr>
        <p:txBody>
          <a:bodyPr wrap="square">
            <a:spAutoFit/>
          </a:bodyPr>
          <a:lstStyle/>
          <a:p>
            <a:pPr marL="342900" indent="-342900">
              <a:buClr>
                <a:schemeClr val="bg2"/>
              </a:buClr>
              <a:buSzPct val="75000"/>
              <a:buFont typeface="Wingdings" pitchFamily="2" charset="2"/>
              <a:buChar char="n"/>
            </a:pPr>
            <a:r>
              <a:rPr lang="zh-CN" altLang="en-US" sz="1400" dirty="0">
                <a:latin typeface="微软雅黑" pitchFamily="34" charset="-122"/>
                <a:ea typeface="微软雅黑" pitchFamily="34" charset="-122"/>
              </a:rPr>
              <a:t>公路港平台形成十三大服务类别，</a:t>
            </a:r>
            <a:r>
              <a:rPr lang="en-US" altLang="zh-CN" sz="1400" dirty="0">
                <a:latin typeface="微软雅黑" pitchFamily="34" charset="-122"/>
                <a:ea typeface="微软雅黑" pitchFamily="34" charset="-122"/>
              </a:rPr>
              <a:t>300</a:t>
            </a:r>
            <a:r>
              <a:rPr lang="zh-CN" altLang="en-US" sz="1400" dirty="0">
                <a:latin typeface="微软雅黑" pitchFamily="34" charset="-122"/>
                <a:ea typeface="微软雅黑" pitchFamily="34" charset="-122"/>
              </a:rPr>
              <a:t>多项服务内容</a:t>
            </a:r>
            <a:endParaRPr lang="en-US" altLang="zh-CN" sz="1400" dirty="0">
              <a:solidFill>
                <a:srgbClr val="000000"/>
              </a:solidFill>
              <a:latin typeface="微软雅黑" pitchFamily="34" charset="-122"/>
              <a:ea typeface="微软雅黑" pitchFamily="34" charset="-122"/>
              <a:sym typeface="微软雅黑" pitchFamily="34" charset="-122"/>
            </a:endParaRPr>
          </a:p>
        </p:txBody>
      </p:sp>
      <p:grpSp>
        <p:nvGrpSpPr>
          <p:cNvPr id="27" name="组合 26"/>
          <p:cNvGrpSpPr/>
          <p:nvPr/>
        </p:nvGrpSpPr>
        <p:grpSpPr>
          <a:xfrm>
            <a:off x="5652120" y="1412776"/>
            <a:ext cx="3240360" cy="3306230"/>
            <a:chOff x="612775" y="2238375"/>
            <a:chExt cx="4103688" cy="4177428"/>
          </a:xfrm>
        </p:grpSpPr>
        <p:sp>
          <p:nvSpPr>
            <p:cNvPr id="28" name="Rectangle 2"/>
            <p:cNvSpPr>
              <a:spLocks noChangeArrowheads="1"/>
            </p:cNvSpPr>
            <p:nvPr/>
          </p:nvSpPr>
          <p:spPr bwMode="auto">
            <a:xfrm>
              <a:off x="1374775" y="2238375"/>
              <a:ext cx="3341688" cy="3352800"/>
            </a:xfrm>
            <a:prstGeom prst="rect">
              <a:avLst/>
            </a:prstGeom>
            <a:solidFill>
              <a:srgbClr val="B2D2DE"/>
            </a:solidFill>
            <a:ln w="6350">
              <a:solidFill>
                <a:srgbClr val="969696"/>
              </a:solidFill>
              <a:miter lim="800000"/>
              <a:headEnd/>
              <a:tailEnd/>
            </a:ln>
            <a:effectLst>
              <a:outerShdw dist="35921" dir="2700000" algn="ctr" rotWithShape="0">
                <a:srgbClr val="808080"/>
              </a:outerShdw>
            </a:effectLst>
          </p:spPr>
          <p:txBody>
            <a:bodyPr wrap="none" lIns="0" tIns="0" rIns="0" bIns="0" anchor="ctr"/>
            <a:lstStyle/>
            <a:p>
              <a:pPr>
                <a:defRPr/>
              </a:pPr>
              <a:endParaRPr lang="zh-CN" altLang="en-US" sz="1000">
                <a:ea typeface="黑体" pitchFamily="49" charset="-122"/>
              </a:endParaRPr>
            </a:p>
          </p:txBody>
        </p:sp>
        <p:sp>
          <p:nvSpPr>
            <p:cNvPr id="29" name="Text12"/>
            <p:cNvSpPr>
              <a:spLocks noChangeArrowheads="1"/>
            </p:cNvSpPr>
            <p:nvPr/>
          </p:nvSpPr>
          <p:spPr bwMode="auto">
            <a:xfrm>
              <a:off x="3492501" y="2259013"/>
              <a:ext cx="1152524" cy="188605"/>
            </a:xfrm>
            <a:prstGeom prst="rect">
              <a:avLst/>
            </a:prstGeom>
            <a:noFill/>
            <a:ln w="6350" algn="ctr">
              <a:noFill/>
              <a:miter lim="800000"/>
              <a:headEnd/>
              <a:tailEnd/>
            </a:ln>
          </p:spPr>
          <p:txBody>
            <a:bodyPr lIns="0" tIns="0" rIns="0" bIns="0">
              <a:spAutoFit/>
            </a:bodyPr>
            <a:lstStyle/>
            <a:p>
              <a:pPr defTabSz="330200">
                <a:lnSpc>
                  <a:spcPct val="97000"/>
                </a:lnSpc>
                <a:spcBef>
                  <a:spcPct val="20000"/>
                </a:spcBef>
                <a:buSzPct val="50000"/>
                <a:buFontTx/>
                <a:buBlip>
                  <a:blip r:embed="rId6"/>
                </a:buBlip>
              </a:pPr>
              <a:r>
                <a:rPr lang="zh-CN" altLang="en-US" sz="1000">
                  <a:ea typeface="黑体" pitchFamily="49" charset="-122"/>
                </a:rPr>
                <a:t>苏州基地</a:t>
              </a:r>
            </a:p>
          </p:txBody>
        </p:sp>
        <p:sp>
          <p:nvSpPr>
            <p:cNvPr id="30" name="Rectangle 7"/>
            <p:cNvSpPr>
              <a:spLocks noChangeArrowheads="1"/>
            </p:cNvSpPr>
            <p:nvPr/>
          </p:nvSpPr>
          <p:spPr bwMode="auto">
            <a:xfrm>
              <a:off x="1017588" y="2668588"/>
              <a:ext cx="3340100" cy="3352800"/>
            </a:xfrm>
            <a:prstGeom prst="rect">
              <a:avLst/>
            </a:prstGeom>
            <a:solidFill>
              <a:srgbClr val="B2D2DE"/>
            </a:solidFill>
            <a:ln w="6350">
              <a:solidFill>
                <a:srgbClr val="969696"/>
              </a:solidFill>
              <a:miter lim="800000"/>
              <a:headEnd/>
              <a:tailEnd/>
            </a:ln>
            <a:effectLst>
              <a:outerShdw dist="35921" dir="2700000" algn="ctr" rotWithShape="0">
                <a:srgbClr val="808080"/>
              </a:outerShdw>
            </a:effectLst>
          </p:spPr>
          <p:txBody>
            <a:bodyPr wrap="none" lIns="0" tIns="0" rIns="0" bIns="0" anchor="ctr"/>
            <a:lstStyle/>
            <a:p>
              <a:pPr>
                <a:defRPr/>
              </a:pPr>
              <a:endParaRPr lang="zh-CN" altLang="en-US" sz="1000">
                <a:ea typeface="黑体" pitchFamily="49" charset="-122"/>
              </a:endParaRPr>
            </a:p>
          </p:txBody>
        </p:sp>
        <p:sp>
          <p:nvSpPr>
            <p:cNvPr id="31" name="Text12"/>
            <p:cNvSpPr>
              <a:spLocks noChangeArrowheads="1"/>
            </p:cNvSpPr>
            <p:nvPr/>
          </p:nvSpPr>
          <p:spPr bwMode="auto">
            <a:xfrm>
              <a:off x="3133725" y="2682875"/>
              <a:ext cx="1163639" cy="188605"/>
            </a:xfrm>
            <a:prstGeom prst="rect">
              <a:avLst/>
            </a:prstGeom>
            <a:noFill/>
            <a:ln w="6350" algn="ctr">
              <a:noFill/>
              <a:miter lim="800000"/>
              <a:headEnd/>
              <a:tailEnd/>
            </a:ln>
          </p:spPr>
          <p:txBody>
            <a:bodyPr lIns="0" tIns="0" rIns="0" bIns="0">
              <a:spAutoFit/>
            </a:bodyPr>
            <a:lstStyle/>
            <a:p>
              <a:pPr defTabSz="330200">
                <a:lnSpc>
                  <a:spcPct val="97000"/>
                </a:lnSpc>
                <a:spcBef>
                  <a:spcPct val="20000"/>
                </a:spcBef>
                <a:buSzPct val="50000"/>
                <a:buFontTx/>
                <a:buBlip>
                  <a:blip r:embed="rId6"/>
                </a:buBlip>
              </a:pPr>
              <a:r>
                <a:rPr lang="zh-CN" altLang="en-US" sz="1000">
                  <a:ea typeface="黑体" pitchFamily="49" charset="-122"/>
                </a:rPr>
                <a:t>成都基地</a:t>
              </a:r>
            </a:p>
          </p:txBody>
        </p:sp>
        <p:sp>
          <p:nvSpPr>
            <p:cNvPr id="32" name="Rectangle 9"/>
            <p:cNvSpPr>
              <a:spLocks noChangeArrowheads="1"/>
            </p:cNvSpPr>
            <p:nvPr/>
          </p:nvSpPr>
          <p:spPr bwMode="auto">
            <a:xfrm>
              <a:off x="612775" y="3028950"/>
              <a:ext cx="3341688" cy="3352800"/>
            </a:xfrm>
            <a:prstGeom prst="rect">
              <a:avLst/>
            </a:prstGeom>
            <a:solidFill>
              <a:srgbClr val="B2D2DE"/>
            </a:solidFill>
            <a:ln w="6350">
              <a:solidFill>
                <a:srgbClr val="969696"/>
              </a:solidFill>
              <a:miter lim="800000"/>
              <a:headEnd/>
              <a:tailEnd/>
            </a:ln>
            <a:effectLst>
              <a:outerShdw dist="35921" dir="2700000" algn="ctr" rotWithShape="0">
                <a:srgbClr val="808080"/>
              </a:outerShdw>
            </a:effectLst>
          </p:spPr>
          <p:txBody>
            <a:bodyPr wrap="none" lIns="0" tIns="0" rIns="0" bIns="0" anchor="ctr"/>
            <a:lstStyle/>
            <a:p>
              <a:pPr>
                <a:defRPr/>
              </a:pPr>
              <a:endParaRPr lang="zh-CN" altLang="en-US" sz="1000">
                <a:ea typeface="黑体" pitchFamily="49" charset="-122"/>
              </a:endParaRPr>
            </a:p>
          </p:txBody>
        </p:sp>
        <p:sp>
          <p:nvSpPr>
            <p:cNvPr id="33" name="Text12"/>
            <p:cNvSpPr>
              <a:spLocks noChangeArrowheads="1"/>
            </p:cNvSpPr>
            <p:nvPr/>
          </p:nvSpPr>
          <p:spPr bwMode="auto">
            <a:xfrm>
              <a:off x="2787650" y="3119438"/>
              <a:ext cx="1106488" cy="188605"/>
            </a:xfrm>
            <a:prstGeom prst="rect">
              <a:avLst/>
            </a:prstGeom>
            <a:noFill/>
            <a:ln w="6350" algn="ctr">
              <a:noFill/>
              <a:miter lim="800000"/>
              <a:headEnd/>
              <a:tailEnd/>
            </a:ln>
          </p:spPr>
          <p:txBody>
            <a:bodyPr lIns="0" tIns="0" rIns="0" bIns="0">
              <a:spAutoFit/>
            </a:bodyPr>
            <a:lstStyle/>
            <a:p>
              <a:pPr defTabSz="330200">
                <a:lnSpc>
                  <a:spcPct val="97000"/>
                </a:lnSpc>
                <a:spcBef>
                  <a:spcPct val="20000"/>
                </a:spcBef>
                <a:buSzPct val="50000"/>
                <a:buFontTx/>
                <a:buBlip>
                  <a:blip r:embed="rId6"/>
                </a:buBlip>
              </a:pPr>
              <a:r>
                <a:rPr lang="zh-CN" altLang="en-US" sz="1000">
                  <a:ea typeface="黑体" pitchFamily="49" charset="-122"/>
                </a:rPr>
                <a:t>萧山基地</a:t>
              </a:r>
            </a:p>
          </p:txBody>
        </p:sp>
        <p:grpSp>
          <p:nvGrpSpPr>
            <p:cNvPr id="34" name="Group 12"/>
            <p:cNvGrpSpPr>
              <a:grpSpLocks/>
            </p:cNvGrpSpPr>
            <p:nvPr/>
          </p:nvGrpSpPr>
          <p:grpSpPr bwMode="auto">
            <a:xfrm>
              <a:off x="1333500" y="3965575"/>
              <a:ext cx="1944688" cy="1824038"/>
              <a:chOff x="2157" y="1779"/>
              <a:chExt cx="1944" cy="1885"/>
            </a:xfrm>
          </p:grpSpPr>
          <p:sp>
            <p:nvSpPr>
              <p:cNvPr id="45" name="Freeform 13"/>
              <p:cNvSpPr>
                <a:spLocks/>
              </p:cNvSpPr>
              <p:nvPr/>
            </p:nvSpPr>
            <p:spPr bwMode="blackWhite">
              <a:xfrm>
                <a:off x="2355" y="1779"/>
                <a:ext cx="973" cy="805"/>
              </a:xfrm>
              <a:custGeom>
                <a:avLst/>
                <a:gdLst>
                  <a:gd name="T0" fmla="*/ 402 w 973"/>
                  <a:gd name="T1" fmla="*/ 804 h 805"/>
                  <a:gd name="T2" fmla="*/ 424 w 973"/>
                  <a:gd name="T3" fmla="*/ 765 h 805"/>
                  <a:gd name="T4" fmla="*/ 450 w 973"/>
                  <a:gd name="T5" fmla="*/ 730 h 805"/>
                  <a:gd name="T6" fmla="*/ 479 w 973"/>
                  <a:gd name="T7" fmla="*/ 698 h 805"/>
                  <a:gd name="T8" fmla="*/ 512 w 973"/>
                  <a:gd name="T9" fmla="*/ 668 h 805"/>
                  <a:gd name="T10" fmla="*/ 548 w 973"/>
                  <a:gd name="T11" fmla="*/ 642 h 805"/>
                  <a:gd name="T12" fmla="*/ 583 w 973"/>
                  <a:gd name="T13" fmla="*/ 621 h 805"/>
                  <a:gd name="T14" fmla="*/ 620 w 973"/>
                  <a:gd name="T15" fmla="*/ 603 h 805"/>
                  <a:gd name="T16" fmla="*/ 660 w 973"/>
                  <a:gd name="T17" fmla="*/ 589 h 805"/>
                  <a:gd name="T18" fmla="*/ 699 w 973"/>
                  <a:gd name="T19" fmla="*/ 579 h 805"/>
                  <a:gd name="T20" fmla="*/ 740 w 973"/>
                  <a:gd name="T21" fmla="*/ 572 h 805"/>
                  <a:gd name="T22" fmla="*/ 752 w 973"/>
                  <a:gd name="T23" fmla="*/ 722 h 805"/>
                  <a:gd name="T24" fmla="*/ 972 w 973"/>
                  <a:gd name="T25" fmla="*/ 356 h 805"/>
                  <a:gd name="T26" fmla="*/ 712 w 973"/>
                  <a:gd name="T27" fmla="*/ 0 h 805"/>
                  <a:gd name="T28" fmla="*/ 713 w 973"/>
                  <a:gd name="T29" fmla="*/ 134 h 805"/>
                  <a:gd name="T30" fmla="*/ 651 w 973"/>
                  <a:gd name="T31" fmla="*/ 142 h 805"/>
                  <a:gd name="T32" fmla="*/ 590 w 973"/>
                  <a:gd name="T33" fmla="*/ 154 h 805"/>
                  <a:gd name="T34" fmla="*/ 530 w 973"/>
                  <a:gd name="T35" fmla="*/ 170 h 805"/>
                  <a:gd name="T36" fmla="*/ 471 w 973"/>
                  <a:gd name="T37" fmla="*/ 191 h 805"/>
                  <a:gd name="T38" fmla="*/ 414 w 973"/>
                  <a:gd name="T39" fmla="*/ 216 h 805"/>
                  <a:gd name="T40" fmla="*/ 359 w 973"/>
                  <a:gd name="T41" fmla="*/ 245 h 805"/>
                  <a:gd name="T42" fmla="*/ 305 w 973"/>
                  <a:gd name="T43" fmla="*/ 278 h 805"/>
                  <a:gd name="T44" fmla="*/ 257 w 973"/>
                  <a:gd name="T45" fmla="*/ 312 h 805"/>
                  <a:gd name="T46" fmla="*/ 212 w 973"/>
                  <a:gd name="T47" fmla="*/ 349 h 805"/>
                  <a:gd name="T48" fmla="*/ 170 w 973"/>
                  <a:gd name="T49" fmla="*/ 390 h 805"/>
                  <a:gd name="T50" fmla="*/ 129 w 973"/>
                  <a:gd name="T51" fmla="*/ 432 h 805"/>
                  <a:gd name="T52" fmla="*/ 92 w 973"/>
                  <a:gd name="T53" fmla="*/ 478 h 805"/>
                  <a:gd name="T54" fmla="*/ 58 w 973"/>
                  <a:gd name="T55" fmla="*/ 526 h 805"/>
                  <a:gd name="T56" fmla="*/ 27 w 973"/>
                  <a:gd name="T57" fmla="*/ 576 h 805"/>
                  <a:gd name="T58" fmla="*/ 0 w 973"/>
                  <a:gd name="T59" fmla="*/ 628 h 805"/>
                  <a:gd name="T60" fmla="*/ 264 w 973"/>
                  <a:gd name="T61" fmla="*/ 607 h 805"/>
                  <a:gd name="T62" fmla="*/ 402 w 973"/>
                  <a:gd name="T63" fmla="*/ 804 h 8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73"/>
                  <a:gd name="T97" fmla="*/ 0 h 805"/>
                  <a:gd name="T98" fmla="*/ 973 w 973"/>
                  <a:gd name="T99" fmla="*/ 805 h 80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73" h="805">
                    <a:moveTo>
                      <a:pt x="402" y="804"/>
                    </a:moveTo>
                    <a:lnTo>
                      <a:pt x="424" y="765"/>
                    </a:lnTo>
                    <a:lnTo>
                      <a:pt x="450" y="730"/>
                    </a:lnTo>
                    <a:lnTo>
                      <a:pt x="479" y="698"/>
                    </a:lnTo>
                    <a:lnTo>
                      <a:pt x="512" y="668"/>
                    </a:lnTo>
                    <a:lnTo>
                      <a:pt x="548" y="642"/>
                    </a:lnTo>
                    <a:lnTo>
                      <a:pt x="583" y="621"/>
                    </a:lnTo>
                    <a:lnTo>
                      <a:pt x="620" y="603"/>
                    </a:lnTo>
                    <a:lnTo>
                      <a:pt x="660" y="589"/>
                    </a:lnTo>
                    <a:lnTo>
                      <a:pt x="699" y="579"/>
                    </a:lnTo>
                    <a:lnTo>
                      <a:pt x="740" y="572"/>
                    </a:lnTo>
                    <a:lnTo>
                      <a:pt x="752" y="722"/>
                    </a:lnTo>
                    <a:lnTo>
                      <a:pt x="972" y="356"/>
                    </a:lnTo>
                    <a:lnTo>
                      <a:pt x="712" y="0"/>
                    </a:lnTo>
                    <a:lnTo>
                      <a:pt x="713" y="134"/>
                    </a:lnTo>
                    <a:lnTo>
                      <a:pt x="651" y="142"/>
                    </a:lnTo>
                    <a:lnTo>
                      <a:pt x="590" y="154"/>
                    </a:lnTo>
                    <a:lnTo>
                      <a:pt x="530" y="170"/>
                    </a:lnTo>
                    <a:lnTo>
                      <a:pt x="471" y="191"/>
                    </a:lnTo>
                    <a:lnTo>
                      <a:pt x="414" y="216"/>
                    </a:lnTo>
                    <a:lnTo>
                      <a:pt x="359" y="245"/>
                    </a:lnTo>
                    <a:lnTo>
                      <a:pt x="305" y="278"/>
                    </a:lnTo>
                    <a:lnTo>
                      <a:pt x="257" y="312"/>
                    </a:lnTo>
                    <a:lnTo>
                      <a:pt x="212" y="349"/>
                    </a:lnTo>
                    <a:lnTo>
                      <a:pt x="170" y="390"/>
                    </a:lnTo>
                    <a:lnTo>
                      <a:pt x="129" y="432"/>
                    </a:lnTo>
                    <a:lnTo>
                      <a:pt x="92" y="478"/>
                    </a:lnTo>
                    <a:lnTo>
                      <a:pt x="58" y="526"/>
                    </a:lnTo>
                    <a:lnTo>
                      <a:pt x="27" y="576"/>
                    </a:lnTo>
                    <a:lnTo>
                      <a:pt x="0" y="628"/>
                    </a:lnTo>
                    <a:lnTo>
                      <a:pt x="264" y="607"/>
                    </a:lnTo>
                    <a:lnTo>
                      <a:pt x="402" y="804"/>
                    </a:lnTo>
                  </a:path>
                </a:pathLst>
              </a:custGeom>
              <a:noFill/>
              <a:ln w="12700" cap="rnd" cmpd="sng">
                <a:solidFill>
                  <a:schemeClr val="tx1"/>
                </a:solidFill>
                <a:prstDash val="solid"/>
                <a:round/>
                <a:headEnd/>
                <a:tailEnd/>
              </a:ln>
            </p:spPr>
            <p:txBody>
              <a:bodyPr/>
              <a:lstStyle/>
              <a:p>
                <a:endParaRPr lang="zh-CN" altLang="en-US" sz="1000"/>
              </a:p>
            </p:txBody>
          </p:sp>
          <p:sp>
            <p:nvSpPr>
              <p:cNvPr id="46" name="Freeform 14"/>
              <p:cNvSpPr>
                <a:spLocks/>
              </p:cNvSpPr>
              <p:nvPr/>
            </p:nvSpPr>
            <p:spPr bwMode="blackWhite">
              <a:xfrm>
                <a:off x="3220" y="1913"/>
                <a:ext cx="881" cy="819"/>
              </a:xfrm>
              <a:custGeom>
                <a:avLst/>
                <a:gdLst>
                  <a:gd name="T0" fmla="*/ 583 w 881"/>
                  <a:gd name="T1" fmla="*/ 818 h 819"/>
                  <a:gd name="T2" fmla="*/ 685 w 881"/>
                  <a:gd name="T3" fmla="*/ 715 h 819"/>
                  <a:gd name="T4" fmla="*/ 784 w 881"/>
                  <a:gd name="T5" fmla="*/ 609 h 819"/>
                  <a:gd name="T6" fmla="*/ 880 w 881"/>
                  <a:gd name="T7" fmla="*/ 502 h 819"/>
                  <a:gd name="T8" fmla="*/ 734 w 881"/>
                  <a:gd name="T9" fmla="*/ 542 h 819"/>
                  <a:gd name="T10" fmla="*/ 709 w 881"/>
                  <a:gd name="T11" fmla="*/ 487 h 819"/>
                  <a:gd name="T12" fmla="*/ 681 w 881"/>
                  <a:gd name="T13" fmla="*/ 433 h 819"/>
                  <a:gd name="T14" fmla="*/ 650 w 881"/>
                  <a:gd name="T15" fmla="*/ 383 h 819"/>
                  <a:gd name="T16" fmla="*/ 615 w 881"/>
                  <a:gd name="T17" fmla="*/ 334 h 819"/>
                  <a:gd name="T18" fmla="*/ 576 w 881"/>
                  <a:gd name="T19" fmla="*/ 288 h 819"/>
                  <a:gd name="T20" fmla="*/ 534 w 881"/>
                  <a:gd name="T21" fmla="*/ 245 h 819"/>
                  <a:gd name="T22" fmla="*/ 490 w 881"/>
                  <a:gd name="T23" fmla="*/ 204 h 819"/>
                  <a:gd name="T24" fmla="*/ 443 w 881"/>
                  <a:gd name="T25" fmla="*/ 168 h 819"/>
                  <a:gd name="T26" fmla="*/ 393 w 881"/>
                  <a:gd name="T27" fmla="*/ 133 h 819"/>
                  <a:gd name="T28" fmla="*/ 342 w 881"/>
                  <a:gd name="T29" fmla="*/ 103 h 819"/>
                  <a:gd name="T30" fmla="*/ 288 w 881"/>
                  <a:gd name="T31" fmla="*/ 76 h 819"/>
                  <a:gd name="T32" fmla="*/ 233 w 881"/>
                  <a:gd name="T33" fmla="*/ 54 h 819"/>
                  <a:gd name="T34" fmla="*/ 176 w 881"/>
                  <a:gd name="T35" fmla="*/ 34 h 819"/>
                  <a:gd name="T36" fmla="*/ 118 w 881"/>
                  <a:gd name="T37" fmla="*/ 19 h 819"/>
                  <a:gd name="T38" fmla="*/ 60 w 881"/>
                  <a:gd name="T39" fmla="*/ 8 h 819"/>
                  <a:gd name="T40" fmla="*/ 0 w 881"/>
                  <a:gd name="T41" fmla="*/ 0 h 819"/>
                  <a:gd name="T42" fmla="*/ 147 w 881"/>
                  <a:gd name="T43" fmla="*/ 218 h 819"/>
                  <a:gd name="T44" fmla="*/ 27 w 881"/>
                  <a:gd name="T45" fmla="*/ 444 h 819"/>
                  <a:gd name="T46" fmla="*/ 70 w 881"/>
                  <a:gd name="T47" fmla="*/ 456 h 819"/>
                  <a:gd name="T48" fmla="*/ 111 w 881"/>
                  <a:gd name="T49" fmla="*/ 474 h 819"/>
                  <a:gd name="T50" fmla="*/ 149 w 881"/>
                  <a:gd name="T51" fmla="*/ 496 h 819"/>
                  <a:gd name="T52" fmla="*/ 187 w 881"/>
                  <a:gd name="T53" fmla="*/ 522 h 819"/>
                  <a:gd name="T54" fmla="*/ 220 w 881"/>
                  <a:gd name="T55" fmla="*/ 551 h 819"/>
                  <a:gd name="T56" fmla="*/ 252 w 881"/>
                  <a:gd name="T57" fmla="*/ 584 h 819"/>
                  <a:gd name="T58" fmla="*/ 279 w 881"/>
                  <a:gd name="T59" fmla="*/ 618 h 819"/>
                  <a:gd name="T60" fmla="*/ 302 w 881"/>
                  <a:gd name="T61" fmla="*/ 657 h 819"/>
                  <a:gd name="T62" fmla="*/ 146 w 881"/>
                  <a:gd name="T63" fmla="*/ 699 h 819"/>
                  <a:gd name="T64" fmla="*/ 583 w 881"/>
                  <a:gd name="T65" fmla="*/ 818 h 8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1"/>
                  <a:gd name="T100" fmla="*/ 0 h 819"/>
                  <a:gd name="T101" fmla="*/ 881 w 881"/>
                  <a:gd name="T102" fmla="*/ 819 h 8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1" h="819">
                    <a:moveTo>
                      <a:pt x="583" y="818"/>
                    </a:moveTo>
                    <a:lnTo>
                      <a:pt x="685" y="715"/>
                    </a:lnTo>
                    <a:lnTo>
                      <a:pt x="784" y="609"/>
                    </a:lnTo>
                    <a:lnTo>
                      <a:pt x="880" y="502"/>
                    </a:lnTo>
                    <a:lnTo>
                      <a:pt x="734" y="542"/>
                    </a:lnTo>
                    <a:lnTo>
                      <a:pt x="709" y="487"/>
                    </a:lnTo>
                    <a:lnTo>
                      <a:pt x="681" y="433"/>
                    </a:lnTo>
                    <a:lnTo>
                      <a:pt x="650" y="383"/>
                    </a:lnTo>
                    <a:lnTo>
                      <a:pt x="615" y="334"/>
                    </a:lnTo>
                    <a:lnTo>
                      <a:pt x="576" y="288"/>
                    </a:lnTo>
                    <a:lnTo>
                      <a:pt x="534" y="245"/>
                    </a:lnTo>
                    <a:lnTo>
                      <a:pt x="490" y="204"/>
                    </a:lnTo>
                    <a:lnTo>
                      <a:pt x="443" y="168"/>
                    </a:lnTo>
                    <a:lnTo>
                      <a:pt x="393" y="133"/>
                    </a:lnTo>
                    <a:lnTo>
                      <a:pt x="342" y="103"/>
                    </a:lnTo>
                    <a:lnTo>
                      <a:pt x="288" y="76"/>
                    </a:lnTo>
                    <a:lnTo>
                      <a:pt x="233" y="54"/>
                    </a:lnTo>
                    <a:lnTo>
                      <a:pt x="176" y="34"/>
                    </a:lnTo>
                    <a:lnTo>
                      <a:pt x="118" y="19"/>
                    </a:lnTo>
                    <a:lnTo>
                      <a:pt x="60" y="8"/>
                    </a:lnTo>
                    <a:lnTo>
                      <a:pt x="0" y="0"/>
                    </a:lnTo>
                    <a:lnTo>
                      <a:pt x="147" y="218"/>
                    </a:lnTo>
                    <a:lnTo>
                      <a:pt x="27" y="444"/>
                    </a:lnTo>
                    <a:lnTo>
                      <a:pt x="70" y="456"/>
                    </a:lnTo>
                    <a:lnTo>
                      <a:pt x="111" y="474"/>
                    </a:lnTo>
                    <a:lnTo>
                      <a:pt x="149" y="496"/>
                    </a:lnTo>
                    <a:lnTo>
                      <a:pt x="187" y="522"/>
                    </a:lnTo>
                    <a:lnTo>
                      <a:pt x="220" y="551"/>
                    </a:lnTo>
                    <a:lnTo>
                      <a:pt x="252" y="584"/>
                    </a:lnTo>
                    <a:lnTo>
                      <a:pt x="279" y="618"/>
                    </a:lnTo>
                    <a:lnTo>
                      <a:pt x="302" y="657"/>
                    </a:lnTo>
                    <a:lnTo>
                      <a:pt x="146" y="699"/>
                    </a:lnTo>
                    <a:lnTo>
                      <a:pt x="583" y="818"/>
                    </a:lnTo>
                  </a:path>
                </a:pathLst>
              </a:custGeom>
              <a:noFill/>
              <a:ln w="12700" cap="rnd" cmpd="sng">
                <a:solidFill>
                  <a:schemeClr val="tx1"/>
                </a:solidFill>
                <a:prstDash val="solid"/>
                <a:round/>
                <a:headEnd/>
                <a:tailEnd/>
              </a:ln>
            </p:spPr>
            <p:txBody>
              <a:bodyPr/>
              <a:lstStyle/>
              <a:p>
                <a:endParaRPr lang="zh-CN" altLang="en-US" sz="1000"/>
              </a:p>
            </p:txBody>
          </p:sp>
          <p:sp>
            <p:nvSpPr>
              <p:cNvPr id="47" name="Freeform 15"/>
              <p:cNvSpPr>
                <a:spLocks/>
              </p:cNvSpPr>
              <p:nvPr/>
            </p:nvSpPr>
            <p:spPr bwMode="blackWhite">
              <a:xfrm>
                <a:off x="3354" y="2584"/>
                <a:ext cx="666" cy="1033"/>
              </a:xfrm>
              <a:custGeom>
                <a:avLst/>
                <a:gdLst>
                  <a:gd name="T0" fmla="*/ 217 w 666"/>
                  <a:gd name="T1" fmla="*/ 121 h 1033"/>
                  <a:gd name="T2" fmla="*/ 223 w 666"/>
                  <a:gd name="T3" fmla="*/ 164 h 1033"/>
                  <a:gd name="T4" fmla="*/ 224 w 666"/>
                  <a:gd name="T5" fmla="*/ 209 h 1033"/>
                  <a:gd name="T6" fmla="*/ 222 w 666"/>
                  <a:gd name="T7" fmla="*/ 253 h 1033"/>
                  <a:gd name="T8" fmla="*/ 214 w 666"/>
                  <a:gd name="T9" fmla="*/ 296 h 1033"/>
                  <a:gd name="T10" fmla="*/ 202 w 666"/>
                  <a:gd name="T11" fmla="*/ 339 h 1033"/>
                  <a:gd name="T12" fmla="*/ 187 w 666"/>
                  <a:gd name="T13" fmla="*/ 380 h 1033"/>
                  <a:gd name="T14" fmla="*/ 166 w 666"/>
                  <a:gd name="T15" fmla="*/ 420 h 1033"/>
                  <a:gd name="T16" fmla="*/ 142 w 666"/>
                  <a:gd name="T17" fmla="*/ 457 h 1033"/>
                  <a:gd name="T18" fmla="*/ 114 w 666"/>
                  <a:gd name="T19" fmla="*/ 492 h 1033"/>
                  <a:gd name="T20" fmla="*/ 84 w 666"/>
                  <a:gd name="T21" fmla="*/ 524 h 1033"/>
                  <a:gd name="T22" fmla="*/ 0 w 666"/>
                  <a:gd name="T23" fmla="*/ 371 h 1033"/>
                  <a:gd name="T24" fmla="*/ 0 w 666"/>
                  <a:gd name="T25" fmla="*/ 819 h 1033"/>
                  <a:gd name="T26" fmla="*/ 378 w 666"/>
                  <a:gd name="T27" fmla="*/ 1032 h 1033"/>
                  <a:gd name="T28" fmla="*/ 306 w 666"/>
                  <a:gd name="T29" fmla="*/ 909 h 1033"/>
                  <a:gd name="T30" fmla="*/ 354 w 666"/>
                  <a:gd name="T31" fmla="*/ 871 h 1033"/>
                  <a:gd name="T32" fmla="*/ 398 w 666"/>
                  <a:gd name="T33" fmla="*/ 831 h 1033"/>
                  <a:gd name="T34" fmla="*/ 440 w 666"/>
                  <a:gd name="T35" fmla="*/ 787 h 1033"/>
                  <a:gd name="T36" fmla="*/ 480 w 666"/>
                  <a:gd name="T37" fmla="*/ 741 h 1033"/>
                  <a:gd name="T38" fmla="*/ 515 w 666"/>
                  <a:gd name="T39" fmla="*/ 692 h 1033"/>
                  <a:gd name="T40" fmla="*/ 547 w 666"/>
                  <a:gd name="T41" fmla="*/ 641 h 1033"/>
                  <a:gd name="T42" fmla="*/ 575 w 666"/>
                  <a:gd name="T43" fmla="*/ 588 h 1033"/>
                  <a:gd name="T44" fmla="*/ 600 w 666"/>
                  <a:gd name="T45" fmla="*/ 533 h 1033"/>
                  <a:gd name="T46" fmla="*/ 621 w 666"/>
                  <a:gd name="T47" fmla="*/ 476 h 1033"/>
                  <a:gd name="T48" fmla="*/ 638 w 666"/>
                  <a:gd name="T49" fmla="*/ 419 h 1033"/>
                  <a:gd name="T50" fmla="*/ 651 w 666"/>
                  <a:gd name="T51" fmla="*/ 359 h 1033"/>
                  <a:gd name="T52" fmla="*/ 659 w 666"/>
                  <a:gd name="T53" fmla="*/ 300 h 1033"/>
                  <a:gd name="T54" fmla="*/ 664 w 666"/>
                  <a:gd name="T55" fmla="*/ 239 h 1033"/>
                  <a:gd name="T56" fmla="*/ 665 w 666"/>
                  <a:gd name="T57" fmla="*/ 180 h 1033"/>
                  <a:gd name="T58" fmla="*/ 662 w 666"/>
                  <a:gd name="T59" fmla="*/ 119 h 1033"/>
                  <a:gd name="T60" fmla="*/ 654 w 666"/>
                  <a:gd name="T61" fmla="*/ 59 h 1033"/>
                  <a:gd name="T62" fmla="*/ 642 w 666"/>
                  <a:gd name="T63" fmla="*/ 0 h 1033"/>
                  <a:gd name="T64" fmla="*/ 454 w 666"/>
                  <a:gd name="T65" fmla="*/ 190 h 1033"/>
                  <a:gd name="T66" fmla="*/ 217 w 666"/>
                  <a:gd name="T67" fmla="*/ 121 h 10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66"/>
                  <a:gd name="T103" fmla="*/ 0 h 1033"/>
                  <a:gd name="T104" fmla="*/ 666 w 666"/>
                  <a:gd name="T105" fmla="*/ 1033 h 103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66" h="1033">
                    <a:moveTo>
                      <a:pt x="217" y="121"/>
                    </a:moveTo>
                    <a:lnTo>
                      <a:pt x="223" y="164"/>
                    </a:lnTo>
                    <a:lnTo>
                      <a:pt x="224" y="209"/>
                    </a:lnTo>
                    <a:lnTo>
                      <a:pt x="222" y="253"/>
                    </a:lnTo>
                    <a:lnTo>
                      <a:pt x="214" y="296"/>
                    </a:lnTo>
                    <a:lnTo>
                      <a:pt x="202" y="339"/>
                    </a:lnTo>
                    <a:lnTo>
                      <a:pt x="187" y="380"/>
                    </a:lnTo>
                    <a:lnTo>
                      <a:pt x="166" y="420"/>
                    </a:lnTo>
                    <a:lnTo>
                      <a:pt x="142" y="457"/>
                    </a:lnTo>
                    <a:lnTo>
                      <a:pt x="114" y="492"/>
                    </a:lnTo>
                    <a:lnTo>
                      <a:pt x="84" y="524"/>
                    </a:lnTo>
                    <a:lnTo>
                      <a:pt x="0" y="371"/>
                    </a:lnTo>
                    <a:lnTo>
                      <a:pt x="0" y="819"/>
                    </a:lnTo>
                    <a:lnTo>
                      <a:pt x="378" y="1032"/>
                    </a:lnTo>
                    <a:lnTo>
                      <a:pt x="306" y="909"/>
                    </a:lnTo>
                    <a:lnTo>
                      <a:pt x="354" y="871"/>
                    </a:lnTo>
                    <a:lnTo>
                      <a:pt x="398" y="831"/>
                    </a:lnTo>
                    <a:lnTo>
                      <a:pt x="440" y="787"/>
                    </a:lnTo>
                    <a:lnTo>
                      <a:pt x="480" y="741"/>
                    </a:lnTo>
                    <a:lnTo>
                      <a:pt x="515" y="692"/>
                    </a:lnTo>
                    <a:lnTo>
                      <a:pt x="547" y="641"/>
                    </a:lnTo>
                    <a:lnTo>
                      <a:pt x="575" y="588"/>
                    </a:lnTo>
                    <a:lnTo>
                      <a:pt x="600" y="533"/>
                    </a:lnTo>
                    <a:lnTo>
                      <a:pt x="621" y="476"/>
                    </a:lnTo>
                    <a:lnTo>
                      <a:pt x="638" y="419"/>
                    </a:lnTo>
                    <a:lnTo>
                      <a:pt x="651" y="359"/>
                    </a:lnTo>
                    <a:lnTo>
                      <a:pt x="659" y="300"/>
                    </a:lnTo>
                    <a:lnTo>
                      <a:pt x="664" y="239"/>
                    </a:lnTo>
                    <a:lnTo>
                      <a:pt x="665" y="180"/>
                    </a:lnTo>
                    <a:lnTo>
                      <a:pt x="662" y="119"/>
                    </a:lnTo>
                    <a:lnTo>
                      <a:pt x="654" y="59"/>
                    </a:lnTo>
                    <a:lnTo>
                      <a:pt x="642" y="0"/>
                    </a:lnTo>
                    <a:lnTo>
                      <a:pt x="454" y="190"/>
                    </a:lnTo>
                    <a:lnTo>
                      <a:pt x="217" y="121"/>
                    </a:lnTo>
                  </a:path>
                </a:pathLst>
              </a:custGeom>
              <a:noFill/>
              <a:ln w="12700" cap="rnd" cmpd="sng">
                <a:solidFill>
                  <a:schemeClr val="tx1"/>
                </a:solidFill>
                <a:prstDash val="solid"/>
                <a:round/>
                <a:headEnd/>
                <a:tailEnd/>
              </a:ln>
            </p:spPr>
            <p:txBody>
              <a:bodyPr/>
              <a:lstStyle/>
              <a:p>
                <a:endParaRPr lang="zh-CN" altLang="en-US" sz="1000"/>
              </a:p>
            </p:txBody>
          </p:sp>
          <p:sp>
            <p:nvSpPr>
              <p:cNvPr id="48" name="Freeform 16"/>
              <p:cNvSpPr>
                <a:spLocks/>
              </p:cNvSpPr>
              <p:nvPr/>
            </p:nvSpPr>
            <p:spPr bwMode="blackWhite">
              <a:xfrm>
                <a:off x="2522" y="3027"/>
                <a:ext cx="1030" cy="637"/>
              </a:xfrm>
              <a:custGeom>
                <a:avLst/>
                <a:gdLst>
                  <a:gd name="T0" fmla="*/ 792 w 1030"/>
                  <a:gd name="T1" fmla="*/ 161 h 637"/>
                  <a:gd name="T2" fmla="*/ 753 w 1030"/>
                  <a:gd name="T3" fmla="*/ 175 h 637"/>
                  <a:gd name="T4" fmla="*/ 712 w 1030"/>
                  <a:gd name="T5" fmla="*/ 187 h 637"/>
                  <a:gd name="T6" fmla="*/ 670 w 1030"/>
                  <a:gd name="T7" fmla="*/ 193 h 637"/>
                  <a:gd name="T8" fmla="*/ 628 w 1030"/>
                  <a:gd name="T9" fmla="*/ 196 h 637"/>
                  <a:gd name="T10" fmla="*/ 586 w 1030"/>
                  <a:gd name="T11" fmla="*/ 194 h 637"/>
                  <a:gd name="T12" fmla="*/ 544 w 1030"/>
                  <a:gd name="T13" fmla="*/ 188 h 637"/>
                  <a:gd name="T14" fmla="*/ 502 w 1030"/>
                  <a:gd name="T15" fmla="*/ 179 h 637"/>
                  <a:gd name="T16" fmla="*/ 462 w 1030"/>
                  <a:gd name="T17" fmla="*/ 166 h 637"/>
                  <a:gd name="T18" fmla="*/ 424 w 1030"/>
                  <a:gd name="T19" fmla="*/ 148 h 637"/>
                  <a:gd name="T20" fmla="*/ 388 w 1030"/>
                  <a:gd name="T21" fmla="*/ 127 h 637"/>
                  <a:gd name="T22" fmla="*/ 493 w 1030"/>
                  <a:gd name="T23" fmla="*/ 0 h 637"/>
                  <a:gd name="T24" fmla="*/ 73 w 1030"/>
                  <a:gd name="T25" fmla="*/ 152 h 637"/>
                  <a:gd name="T26" fmla="*/ 31 w 1030"/>
                  <a:gd name="T27" fmla="*/ 403 h 637"/>
                  <a:gd name="T28" fmla="*/ 33 w 1030"/>
                  <a:gd name="T29" fmla="*/ 405 h 637"/>
                  <a:gd name="T30" fmla="*/ 0 w 1030"/>
                  <a:gd name="T31" fmla="*/ 588 h 637"/>
                  <a:gd name="T32" fmla="*/ 104 w 1030"/>
                  <a:gd name="T33" fmla="*/ 463 h 637"/>
                  <a:gd name="T34" fmla="*/ 155 w 1030"/>
                  <a:gd name="T35" fmla="*/ 498 h 637"/>
                  <a:gd name="T36" fmla="*/ 208 w 1030"/>
                  <a:gd name="T37" fmla="*/ 530 h 637"/>
                  <a:gd name="T38" fmla="*/ 262 w 1030"/>
                  <a:gd name="T39" fmla="*/ 557 h 637"/>
                  <a:gd name="T40" fmla="*/ 319 w 1030"/>
                  <a:gd name="T41" fmla="*/ 580 h 637"/>
                  <a:gd name="T42" fmla="*/ 377 w 1030"/>
                  <a:gd name="T43" fmla="*/ 600 h 637"/>
                  <a:gd name="T44" fmla="*/ 435 w 1030"/>
                  <a:gd name="T45" fmla="*/ 615 h 637"/>
                  <a:gd name="T46" fmla="*/ 496 w 1030"/>
                  <a:gd name="T47" fmla="*/ 627 h 637"/>
                  <a:gd name="T48" fmla="*/ 557 w 1030"/>
                  <a:gd name="T49" fmla="*/ 634 h 637"/>
                  <a:gd name="T50" fmla="*/ 618 w 1030"/>
                  <a:gd name="T51" fmla="*/ 636 h 637"/>
                  <a:gd name="T52" fmla="*/ 679 w 1030"/>
                  <a:gd name="T53" fmla="*/ 634 h 637"/>
                  <a:gd name="T54" fmla="*/ 740 w 1030"/>
                  <a:gd name="T55" fmla="*/ 628 h 637"/>
                  <a:gd name="T56" fmla="*/ 801 w 1030"/>
                  <a:gd name="T57" fmla="*/ 617 h 637"/>
                  <a:gd name="T58" fmla="*/ 859 w 1030"/>
                  <a:gd name="T59" fmla="*/ 603 h 637"/>
                  <a:gd name="T60" fmla="*/ 917 w 1030"/>
                  <a:gd name="T61" fmla="*/ 585 h 637"/>
                  <a:gd name="T62" fmla="*/ 974 w 1030"/>
                  <a:gd name="T63" fmla="*/ 561 h 637"/>
                  <a:gd name="T64" fmla="*/ 1029 w 1030"/>
                  <a:gd name="T65" fmla="*/ 534 h 637"/>
                  <a:gd name="T66" fmla="*/ 795 w 1030"/>
                  <a:gd name="T67" fmla="*/ 398 h 637"/>
                  <a:gd name="T68" fmla="*/ 792 w 1030"/>
                  <a:gd name="T69" fmla="*/ 161 h 6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30"/>
                  <a:gd name="T106" fmla="*/ 0 h 637"/>
                  <a:gd name="T107" fmla="*/ 1030 w 1030"/>
                  <a:gd name="T108" fmla="*/ 637 h 63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30" h="637">
                    <a:moveTo>
                      <a:pt x="792" y="161"/>
                    </a:moveTo>
                    <a:lnTo>
                      <a:pt x="753" y="175"/>
                    </a:lnTo>
                    <a:lnTo>
                      <a:pt x="712" y="187"/>
                    </a:lnTo>
                    <a:lnTo>
                      <a:pt x="670" y="193"/>
                    </a:lnTo>
                    <a:lnTo>
                      <a:pt x="628" y="196"/>
                    </a:lnTo>
                    <a:lnTo>
                      <a:pt x="586" y="194"/>
                    </a:lnTo>
                    <a:lnTo>
                      <a:pt x="544" y="188"/>
                    </a:lnTo>
                    <a:lnTo>
                      <a:pt x="502" y="179"/>
                    </a:lnTo>
                    <a:lnTo>
                      <a:pt x="462" y="166"/>
                    </a:lnTo>
                    <a:lnTo>
                      <a:pt x="424" y="148"/>
                    </a:lnTo>
                    <a:lnTo>
                      <a:pt x="388" y="127"/>
                    </a:lnTo>
                    <a:lnTo>
                      <a:pt x="493" y="0"/>
                    </a:lnTo>
                    <a:lnTo>
                      <a:pt x="73" y="152"/>
                    </a:lnTo>
                    <a:lnTo>
                      <a:pt x="31" y="403"/>
                    </a:lnTo>
                    <a:lnTo>
                      <a:pt x="33" y="405"/>
                    </a:lnTo>
                    <a:lnTo>
                      <a:pt x="0" y="588"/>
                    </a:lnTo>
                    <a:lnTo>
                      <a:pt x="104" y="463"/>
                    </a:lnTo>
                    <a:lnTo>
                      <a:pt x="155" y="498"/>
                    </a:lnTo>
                    <a:lnTo>
                      <a:pt x="208" y="530"/>
                    </a:lnTo>
                    <a:lnTo>
                      <a:pt x="262" y="557"/>
                    </a:lnTo>
                    <a:lnTo>
                      <a:pt x="319" y="580"/>
                    </a:lnTo>
                    <a:lnTo>
                      <a:pt x="377" y="600"/>
                    </a:lnTo>
                    <a:lnTo>
                      <a:pt x="435" y="615"/>
                    </a:lnTo>
                    <a:lnTo>
                      <a:pt x="496" y="627"/>
                    </a:lnTo>
                    <a:lnTo>
                      <a:pt x="557" y="634"/>
                    </a:lnTo>
                    <a:lnTo>
                      <a:pt x="618" y="636"/>
                    </a:lnTo>
                    <a:lnTo>
                      <a:pt x="679" y="634"/>
                    </a:lnTo>
                    <a:lnTo>
                      <a:pt x="740" y="628"/>
                    </a:lnTo>
                    <a:lnTo>
                      <a:pt x="801" y="617"/>
                    </a:lnTo>
                    <a:lnTo>
                      <a:pt x="859" y="603"/>
                    </a:lnTo>
                    <a:lnTo>
                      <a:pt x="917" y="585"/>
                    </a:lnTo>
                    <a:lnTo>
                      <a:pt x="974" y="561"/>
                    </a:lnTo>
                    <a:lnTo>
                      <a:pt x="1029" y="534"/>
                    </a:lnTo>
                    <a:lnTo>
                      <a:pt x="795" y="398"/>
                    </a:lnTo>
                    <a:lnTo>
                      <a:pt x="792" y="161"/>
                    </a:lnTo>
                  </a:path>
                </a:pathLst>
              </a:custGeom>
              <a:noFill/>
              <a:ln w="12700" cap="rnd" cmpd="sng">
                <a:solidFill>
                  <a:schemeClr val="tx1"/>
                </a:solidFill>
                <a:prstDash val="solid"/>
                <a:round/>
                <a:headEnd/>
                <a:tailEnd/>
              </a:ln>
            </p:spPr>
            <p:txBody>
              <a:bodyPr/>
              <a:lstStyle/>
              <a:p>
                <a:endParaRPr lang="zh-CN" altLang="en-US" sz="1000"/>
              </a:p>
            </p:txBody>
          </p:sp>
          <p:sp>
            <p:nvSpPr>
              <p:cNvPr id="49" name="Freeform 17"/>
              <p:cNvSpPr>
                <a:spLocks/>
              </p:cNvSpPr>
              <p:nvPr/>
            </p:nvSpPr>
            <p:spPr bwMode="blackWhite">
              <a:xfrm>
                <a:off x="2157" y="2422"/>
                <a:ext cx="697" cy="971"/>
              </a:xfrm>
              <a:custGeom>
                <a:avLst/>
                <a:gdLst>
                  <a:gd name="T0" fmla="*/ 648 w 697"/>
                  <a:gd name="T1" fmla="*/ 639 h 971"/>
                  <a:gd name="T2" fmla="*/ 621 w 697"/>
                  <a:gd name="T3" fmla="*/ 603 h 971"/>
                  <a:gd name="T4" fmla="*/ 599 w 697"/>
                  <a:gd name="T5" fmla="*/ 563 h 971"/>
                  <a:gd name="T6" fmla="*/ 580 w 697"/>
                  <a:gd name="T7" fmla="*/ 522 h 971"/>
                  <a:gd name="T8" fmla="*/ 566 w 697"/>
                  <a:gd name="T9" fmla="*/ 480 h 971"/>
                  <a:gd name="T10" fmla="*/ 556 w 697"/>
                  <a:gd name="T11" fmla="*/ 436 h 971"/>
                  <a:gd name="T12" fmla="*/ 551 w 697"/>
                  <a:gd name="T13" fmla="*/ 392 h 971"/>
                  <a:gd name="T14" fmla="*/ 550 w 697"/>
                  <a:gd name="T15" fmla="*/ 347 h 971"/>
                  <a:gd name="T16" fmla="*/ 554 w 697"/>
                  <a:gd name="T17" fmla="*/ 302 h 971"/>
                  <a:gd name="T18" fmla="*/ 696 w 697"/>
                  <a:gd name="T19" fmla="*/ 368 h 971"/>
                  <a:gd name="T20" fmla="*/ 445 w 697"/>
                  <a:gd name="T21" fmla="*/ 0 h 971"/>
                  <a:gd name="T22" fmla="*/ 0 w 697"/>
                  <a:gd name="T23" fmla="*/ 44 h 971"/>
                  <a:gd name="T24" fmla="*/ 148 w 697"/>
                  <a:gd name="T25" fmla="*/ 113 h 971"/>
                  <a:gd name="T26" fmla="*/ 133 w 697"/>
                  <a:gd name="T27" fmla="*/ 173 h 971"/>
                  <a:gd name="T28" fmla="*/ 121 w 697"/>
                  <a:gd name="T29" fmla="*/ 233 h 971"/>
                  <a:gd name="T30" fmla="*/ 116 w 697"/>
                  <a:gd name="T31" fmla="*/ 295 h 971"/>
                  <a:gd name="T32" fmla="*/ 112 w 697"/>
                  <a:gd name="T33" fmla="*/ 357 h 971"/>
                  <a:gd name="T34" fmla="*/ 114 w 697"/>
                  <a:gd name="T35" fmla="*/ 418 h 971"/>
                  <a:gd name="T36" fmla="*/ 120 w 697"/>
                  <a:gd name="T37" fmla="*/ 479 h 971"/>
                  <a:gd name="T38" fmla="*/ 131 w 697"/>
                  <a:gd name="T39" fmla="*/ 540 h 971"/>
                  <a:gd name="T40" fmla="*/ 145 w 697"/>
                  <a:gd name="T41" fmla="*/ 599 h 971"/>
                  <a:gd name="T42" fmla="*/ 163 w 697"/>
                  <a:gd name="T43" fmla="*/ 659 h 971"/>
                  <a:gd name="T44" fmla="*/ 187 w 697"/>
                  <a:gd name="T45" fmla="*/ 716 h 971"/>
                  <a:gd name="T46" fmla="*/ 214 w 697"/>
                  <a:gd name="T47" fmla="*/ 771 h 971"/>
                  <a:gd name="T48" fmla="*/ 244 w 697"/>
                  <a:gd name="T49" fmla="*/ 825 h 971"/>
                  <a:gd name="T50" fmla="*/ 278 w 697"/>
                  <a:gd name="T51" fmla="*/ 876 h 971"/>
                  <a:gd name="T52" fmla="*/ 316 w 697"/>
                  <a:gd name="T53" fmla="*/ 925 h 971"/>
                  <a:gd name="T54" fmla="*/ 357 w 697"/>
                  <a:gd name="T55" fmla="*/ 970 h 971"/>
                  <a:gd name="T56" fmla="*/ 399 w 697"/>
                  <a:gd name="T57" fmla="*/ 730 h 971"/>
                  <a:gd name="T58" fmla="*/ 648 w 697"/>
                  <a:gd name="T59" fmla="*/ 639 h 97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97"/>
                  <a:gd name="T91" fmla="*/ 0 h 971"/>
                  <a:gd name="T92" fmla="*/ 697 w 697"/>
                  <a:gd name="T93" fmla="*/ 971 h 97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97" h="971">
                    <a:moveTo>
                      <a:pt x="648" y="639"/>
                    </a:moveTo>
                    <a:lnTo>
                      <a:pt x="621" y="603"/>
                    </a:lnTo>
                    <a:lnTo>
                      <a:pt x="599" y="563"/>
                    </a:lnTo>
                    <a:lnTo>
                      <a:pt x="580" y="522"/>
                    </a:lnTo>
                    <a:lnTo>
                      <a:pt x="566" y="480"/>
                    </a:lnTo>
                    <a:lnTo>
                      <a:pt x="556" y="436"/>
                    </a:lnTo>
                    <a:lnTo>
                      <a:pt x="551" y="392"/>
                    </a:lnTo>
                    <a:lnTo>
                      <a:pt x="550" y="347"/>
                    </a:lnTo>
                    <a:lnTo>
                      <a:pt x="554" y="302"/>
                    </a:lnTo>
                    <a:lnTo>
                      <a:pt x="696" y="368"/>
                    </a:lnTo>
                    <a:lnTo>
                      <a:pt x="445" y="0"/>
                    </a:lnTo>
                    <a:lnTo>
                      <a:pt x="0" y="44"/>
                    </a:lnTo>
                    <a:lnTo>
                      <a:pt x="148" y="113"/>
                    </a:lnTo>
                    <a:lnTo>
                      <a:pt x="133" y="173"/>
                    </a:lnTo>
                    <a:lnTo>
                      <a:pt x="121" y="233"/>
                    </a:lnTo>
                    <a:lnTo>
                      <a:pt x="116" y="295"/>
                    </a:lnTo>
                    <a:lnTo>
                      <a:pt x="112" y="357"/>
                    </a:lnTo>
                    <a:lnTo>
                      <a:pt x="114" y="418"/>
                    </a:lnTo>
                    <a:lnTo>
                      <a:pt x="120" y="479"/>
                    </a:lnTo>
                    <a:lnTo>
                      <a:pt x="131" y="540"/>
                    </a:lnTo>
                    <a:lnTo>
                      <a:pt x="145" y="599"/>
                    </a:lnTo>
                    <a:lnTo>
                      <a:pt x="163" y="659"/>
                    </a:lnTo>
                    <a:lnTo>
                      <a:pt x="187" y="716"/>
                    </a:lnTo>
                    <a:lnTo>
                      <a:pt x="214" y="771"/>
                    </a:lnTo>
                    <a:lnTo>
                      <a:pt x="244" y="825"/>
                    </a:lnTo>
                    <a:lnTo>
                      <a:pt x="278" y="876"/>
                    </a:lnTo>
                    <a:lnTo>
                      <a:pt x="316" y="925"/>
                    </a:lnTo>
                    <a:lnTo>
                      <a:pt x="357" y="970"/>
                    </a:lnTo>
                    <a:lnTo>
                      <a:pt x="399" y="730"/>
                    </a:lnTo>
                    <a:lnTo>
                      <a:pt x="648" y="639"/>
                    </a:lnTo>
                  </a:path>
                </a:pathLst>
              </a:custGeom>
              <a:noFill/>
              <a:ln w="12700" cap="rnd" cmpd="sng">
                <a:solidFill>
                  <a:schemeClr val="tx1"/>
                </a:solidFill>
                <a:prstDash val="solid"/>
                <a:round/>
                <a:headEnd/>
                <a:tailEnd/>
              </a:ln>
            </p:spPr>
            <p:txBody>
              <a:bodyPr/>
              <a:lstStyle/>
              <a:p>
                <a:endParaRPr lang="zh-CN" altLang="en-US" sz="1000"/>
              </a:p>
            </p:txBody>
          </p:sp>
        </p:grpSp>
        <p:sp>
          <p:nvSpPr>
            <p:cNvPr id="35" name="Rectangle 18"/>
            <p:cNvSpPr>
              <a:spLocks noChangeArrowheads="1"/>
            </p:cNvSpPr>
            <p:nvPr/>
          </p:nvSpPr>
          <p:spPr bwMode="blackWhite">
            <a:xfrm>
              <a:off x="1489075" y="4633181"/>
              <a:ext cx="361949" cy="777752"/>
            </a:xfrm>
            <a:prstGeom prst="rect">
              <a:avLst/>
            </a:prstGeom>
            <a:noFill/>
            <a:ln w="9525">
              <a:noFill/>
              <a:miter lim="800000"/>
              <a:headEnd/>
              <a:tailEnd/>
            </a:ln>
          </p:spPr>
          <p:txBody>
            <a:bodyPr lIns="0" tIns="0" rIns="0" bIns="0" anchor="ctr" anchorCtr="1">
              <a:spAutoFit/>
            </a:bodyPr>
            <a:lstStyle/>
            <a:p>
              <a:pPr algn="ctr" defTabSz="787400">
                <a:spcBef>
                  <a:spcPct val="20000"/>
                </a:spcBef>
                <a:buFontTx/>
                <a:buBlip>
                  <a:blip r:embed="rId6"/>
                </a:buBlip>
              </a:pPr>
              <a:r>
                <a:rPr lang="zh-CN" altLang="en-US" sz="1000">
                  <a:ea typeface="黑体" pitchFamily="49" charset="-122"/>
                </a:rPr>
                <a:t>运营管理模式</a:t>
              </a:r>
            </a:p>
          </p:txBody>
        </p:sp>
        <p:sp>
          <p:nvSpPr>
            <p:cNvPr id="36" name="Rectangle 19"/>
            <p:cNvSpPr>
              <a:spLocks noChangeArrowheads="1"/>
            </p:cNvSpPr>
            <p:nvPr/>
          </p:nvSpPr>
          <p:spPr bwMode="blackWhite">
            <a:xfrm>
              <a:off x="1843089" y="4189443"/>
              <a:ext cx="498476" cy="388877"/>
            </a:xfrm>
            <a:prstGeom prst="rect">
              <a:avLst/>
            </a:prstGeom>
            <a:noFill/>
            <a:ln w="9525">
              <a:noFill/>
              <a:miter lim="800000"/>
              <a:headEnd/>
              <a:tailEnd/>
            </a:ln>
          </p:spPr>
          <p:txBody>
            <a:bodyPr lIns="0" tIns="0" rIns="0" bIns="0" anchor="ctr" anchorCtr="1">
              <a:spAutoFit/>
            </a:bodyPr>
            <a:lstStyle/>
            <a:p>
              <a:pPr algn="ctr" defTabSz="787400">
                <a:spcBef>
                  <a:spcPct val="20000"/>
                </a:spcBef>
                <a:buFontTx/>
                <a:buBlip>
                  <a:blip r:embed="rId6"/>
                </a:buBlip>
              </a:pPr>
              <a:r>
                <a:rPr lang="zh-CN" altLang="en-US" sz="1000">
                  <a:ea typeface="黑体" pitchFamily="49" charset="-122"/>
                </a:rPr>
                <a:t>政府模式</a:t>
              </a:r>
            </a:p>
          </p:txBody>
        </p:sp>
        <p:sp>
          <p:nvSpPr>
            <p:cNvPr id="37" name="Rectangle 20"/>
            <p:cNvSpPr>
              <a:spLocks noChangeArrowheads="1"/>
            </p:cNvSpPr>
            <p:nvPr/>
          </p:nvSpPr>
          <p:spPr bwMode="blackWhite">
            <a:xfrm>
              <a:off x="2592388" y="4212875"/>
              <a:ext cx="468312" cy="583315"/>
            </a:xfrm>
            <a:prstGeom prst="rect">
              <a:avLst/>
            </a:prstGeom>
            <a:noFill/>
            <a:ln w="9525">
              <a:noFill/>
              <a:miter lim="800000"/>
              <a:headEnd/>
              <a:tailEnd/>
            </a:ln>
          </p:spPr>
          <p:txBody>
            <a:bodyPr lIns="0" tIns="0" rIns="0" bIns="0" anchor="ctr" anchorCtr="1">
              <a:spAutoFit/>
            </a:bodyPr>
            <a:lstStyle/>
            <a:p>
              <a:pPr algn="ctr" defTabSz="787400">
                <a:spcBef>
                  <a:spcPct val="20000"/>
                </a:spcBef>
                <a:buFontTx/>
                <a:buBlip>
                  <a:blip r:embed="rId6"/>
                </a:buBlip>
              </a:pPr>
              <a:r>
                <a:rPr lang="zh-CN" altLang="en-US" sz="1000">
                  <a:ea typeface="黑体" pitchFamily="49" charset="-122"/>
                </a:rPr>
                <a:t>中介服务模式</a:t>
              </a:r>
            </a:p>
          </p:txBody>
        </p:sp>
        <p:sp>
          <p:nvSpPr>
            <p:cNvPr id="38" name="Rectangle 21"/>
            <p:cNvSpPr>
              <a:spLocks noChangeArrowheads="1"/>
            </p:cNvSpPr>
            <p:nvPr/>
          </p:nvSpPr>
          <p:spPr bwMode="blackWhite">
            <a:xfrm>
              <a:off x="2743200" y="4939949"/>
              <a:ext cx="461963" cy="583315"/>
            </a:xfrm>
            <a:prstGeom prst="rect">
              <a:avLst/>
            </a:prstGeom>
            <a:noFill/>
            <a:ln w="9525">
              <a:noFill/>
              <a:miter lim="800000"/>
              <a:headEnd/>
              <a:tailEnd/>
            </a:ln>
          </p:spPr>
          <p:txBody>
            <a:bodyPr lIns="0" tIns="0" rIns="0" bIns="0" anchor="ctr" anchorCtr="1">
              <a:spAutoFit/>
            </a:bodyPr>
            <a:lstStyle/>
            <a:p>
              <a:pPr algn="ctr" defTabSz="787400">
                <a:spcBef>
                  <a:spcPct val="20000"/>
                </a:spcBef>
                <a:buFontTx/>
                <a:buBlip>
                  <a:blip r:embed="rId6"/>
                </a:buBlip>
              </a:pPr>
              <a:r>
                <a:rPr lang="zh-CN" altLang="en-US" sz="1000">
                  <a:ea typeface="黑体" pitchFamily="49" charset="-122"/>
                </a:rPr>
                <a:t>三产服务模式</a:t>
              </a:r>
            </a:p>
          </p:txBody>
        </p:sp>
        <p:sp>
          <p:nvSpPr>
            <p:cNvPr id="39" name="Rectangle 22"/>
            <p:cNvSpPr>
              <a:spLocks noChangeArrowheads="1"/>
            </p:cNvSpPr>
            <p:nvPr/>
          </p:nvSpPr>
          <p:spPr bwMode="blackWhite">
            <a:xfrm>
              <a:off x="1908176" y="5364193"/>
              <a:ext cx="620713" cy="388877"/>
            </a:xfrm>
            <a:prstGeom prst="rect">
              <a:avLst/>
            </a:prstGeom>
            <a:noFill/>
            <a:ln w="9525">
              <a:noFill/>
              <a:miter lim="800000"/>
              <a:headEnd/>
              <a:tailEnd/>
            </a:ln>
          </p:spPr>
          <p:txBody>
            <a:bodyPr lIns="0" tIns="0" rIns="0" bIns="0" anchor="ctr" anchorCtr="1">
              <a:spAutoFit/>
            </a:bodyPr>
            <a:lstStyle/>
            <a:p>
              <a:pPr algn="ctr" defTabSz="787400">
                <a:spcBef>
                  <a:spcPct val="20000"/>
                </a:spcBef>
                <a:buFontTx/>
                <a:buBlip>
                  <a:blip r:embed="rId6"/>
                </a:buBlip>
              </a:pPr>
              <a:r>
                <a:rPr lang="zh-CN" altLang="en-US" sz="1000">
                  <a:ea typeface="黑体" pitchFamily="49" charset="-122"/>
                </a:rPr>
                <a:t>信息化模式</a:t>
              </a:r>
            </a:p>
          </p:txBody>
        </p:sp>
        <p:sp>
          <p:nvSpPr>
            <p:cNvPr id="40" name="Text Box 23"/>
            <p:cNvSpPr txBox="1">
              <a:spLocks noChangeArrowheads="1"/>
            </p:cNvSpPr>
            <p:nvPr/>
          </p:nvSpPr>
          <p:spPr bwMode="auto">
            <a:xfrm>
              <a:off x="684213" y="4684713"/>
              <a:ext cx="936625" cy="1477730"/>
            </a:xfrm>
            <a:prstGeom prst="rect">
              <a:avLst/>
            </a:prstGeom>
            <a:noFill/>
            <a:ln w="9525">
              <a:noFill/>
              <a:miter lim="800000"/>
              <a:headEnd/>
              <a:tailEnd/>
            </a:ln>
          </p:spPr>
          <p:txBody>
            <a:bodyPr>
              <a:spAutoFit/>
            </a:bodyPr>
            <a:lstStyle/>
            <a:p>
              <a:pPr>
                <a:spcBef>
                  <a:spcPct val="20000"/>
                </a:spcBef>
              </a:pPr>
              <a:r>
                <a:rPr lang="zh-CN" altLang="en-US" sz="1000">
                  <a:ea typeface="黑体" pitchFamily="49" charset="-122"/>
                </a:rPr>
                <a:t>营销招商</a:t>
              </a:r>
            </a:p>
            <a:p>
              <a:pPr>
                <a:spcBef>
                  <a:spcPct val="20000"/>
                </a:spcBef>
              </a:pPr>
              <a:r>
                <a:rPr lang="zh-CN" altLang="en-US" sz="1000">
                  <a:ea typeface="黑体" pitchFamily="49" charset="-122"/>
                </a:rPr>
                <a:t>客户服务</a:t>
              </a:r>
            </a:p>
            <a:p>
              <a:pPr>
                <a:spcBef>
                  <a:spcPct val="20000"/>
                </a:spcBef>
              </a:pPr>
              <a:r>
                <a:rPr lang="zh-CN" altLang="en-US" sz="1000">
                  <a:ea typeface="黑体" pitchFamily="49" charset="-122"/>
                </a:rPr>
                <a:t>物业管理</a:t>
              </a:r>
            </a:p>
            <a:p>
              <a:pPr>
                <a:spcBef>
                  <a:spcPct val="20000"/>
                </a:spcBef>
              </a:pPr>
              <a:r>
                <a:rPr lang="zh-CN" altLang="en-US" sz="1000">
                  <a:ea typeface="黑体" pitchFamily="49" charset="-122"/>
                </a:rPr>
                <a:t>安全管理</a:t>
              </a:r>
            </a:p>
            <a:p>
              <a:pPr>
                <a:spcBef>
                  <a:spcPct val="20000"/>
                </a:spcBef>
              </a:pPr>
              <a:r>
                <a:rPr lang="zh-CN" altLang="en-US" sz="1000">
                  <a:ea typeface="黑体" pitchFamily="49" charset="-122"/>
                </a:rPr>
                <a:t>绩效管理</a:t>
              </a:r>
            </a:p>
            <a:p>
              <a:pPr>
                <a:spcBef>
                  <a:spcPct val="20000"/>
                </a:spcBef>
              </a:pPr>
              <a:r>
                <a:rPr lang="zh-CN" altLang="en-US" sz="1000">
                  <a:ea typeface="黑体" pitchFamily="49" charset="-122"/>
                </a:rPr>
                <a:t>财务管理</a:t>
              </a:r>
            </a:p>
          </p:txBody>
        </p:sp>
        <p:sp>
          <p:nvSpPr>
            <p:cNvPr id="41" name="Text Box 24"/>
            <p:cNvSpPr txBox="1">
              <a:spLocks noChangeArrowheads="1"/>
            </p:cNvSpPr>
            <p:nvPr/>
          </p:nvSpPr>
          <p:spPr bwMode="auto">
            <a:xfrm>
              <a:off x="1476375" y="5910263"/>
              <a:ext cx="2016126" cy="505540"/>
            </a:xfrm>
            <a:prstGeom prst="rect">
              <a:avLst/>
            </a:prstGeom>
            <a:noFill/>
            <a:ln w="9525">
              <a:noFill/>
              <a:miter lim="800000"/>
              <a:headEnd/>
              <a:tailEnd/>
            </a:ln>
          </p:spPr>
          <p:txBody>
            <a:bodyPr>
              <a:spAutoFit/>
            </a:bodyPr>
            <a:lstStyle/>
            <a:p>
              <a:pPr>
                <a:spcBef>
                  <a:spcPct val="50000"/>
                </a:spcBef>
              </a:pPr>
              <a:r>
                <a:rPr lang="zh-CN" altLang="en-US" sz="1000">
                  <a:ea typeface="黑体" pitchFamily="49" charset="-122"/>
                </a:rPr>
                <a:t>信息交易系统</a:t>
              </a:r>
              <a:r>
                <a:rPr lang="en-US" altLang="zh-CN" sz="1000">
                  <a:ea typeface="黑体" pitchFamily="49" charset="-122"/>
                </a:rPr>
                <a:t>/</a:t>
              </a:r>
              <a:r>
                <a:rPr lang="zh-CN" altLang="en-US" sz="1000">
                  <a:ea typeface="黑体" pitchFamily="49" charset="-122"/>
                </a:rPr>
                <a:t>平台管理系统</a:t>
              </a:r>
              <a:r>
                <a:rPr lang="en-US" altLang="zh-CN" sz="1000">
                  <a:ea typeface="黑体" pitchFamily="49" charset="-122"/>
                </a:rPr>
                <a:t>/ERP/</a:t>
              </a:r>
              <a:r>
                <a:rPr lang="zh-CN" altLang="en-US" sz="1000">
                  <a:ea typeface="黑体" pitchFamily="49" charset="-122"/>
                </a:rPr>
                <a:t>客户管理系统</a:t>
              </a:r>
            </a:p>
          </p:txBody>
        </p:sp>
        <p:sp>
          <p:nvSpPr>
            <p:cNvPr id="42" name="Text Box 25"/>
            <p:cNvSpPr txBox="1">
              <a:spLocks noChangeArrowheads="1"/>
            </p:cNvSpPr>
            <p:nvPr/>
          </p:nvSpPr>
          <p:spPr bwMode="auto">
            <a:xfrm>
              <a:off x="1044576" y="3246439"/>
              <a:ext cx="936625" cy="1186073"/>
            </a:xfrm>
            <a:prstGeom prst="rect">
              <a:avLst/>
            </a:prstGeom>
            <a:noFill/>
            <a:ln w="9525">
              <a:noFill/>
              <a:miter lim="800000"/>
              <a:headEnd/>
              <a:tailEnd/>
            </a:ln>
          </p:spPr>
          <p:txBody>
            <a:bodyPr>
              <a:spAutoFit/>
            </a:bodyPr>
            <a:lstStyle/>
            <a:p>
              <a:pPr>
                <a:spcBef>
                  <a:spcPct val="50000"/>
                </a:spcBef>
              </a:pPr>
              <a:r>
                <a:rPr lang="zh-CN" altLang="en-US" sz="1000">
                  <a:ea typeface="黑体" pitchFamily="49" charset="-122"/>
                </a:rPr>
                <a:t>财税系统</a:t>
              </a:r>
            </a:p>
            <a:p>
              <a:pPr>
                <a:spcBef>
                  <a:spcPct val="50000"/>
                </a:spcBef>
              </a:pPr>
              <a:r>
                <a:rPr lang="zh-CN" altLang="en-US" sz="1000">
                  <a:ea typeface="黑体" pitchFamily="49" charset="-122"/>
                </a:rPr>
                <a:t>公安交警</a:t>
              </a:r>
            </a:p>
            <a:p>
              <a:pPr>
                <a:spcBef>
                  <a:spcPct val="50000"/>
                </a:spcBef>
              </a:pPr>
              <a:r>
                <a:rPr lang="zh-CN" altLang="en-US" sz="1000">
                  <a:ea typeface="黑体" pitchFamily="49" charset="-122"/>
                </a:rPr>
                <a:t>工商系统</a:t>
              </a:r>
            </a:p>
            <a:p>
              <a:pPr>
                <a:spcBef>
                  <a:spcPct val="50000"/>
                </a:spcBef>
              </a:pPr>
              <a:r>
                <a:rPr lang="zh-CN" altLang="en-US" sz="1000">
                  <a:ea typeface="黑体" pitchFamily="49" charset="-122"/>
                </a:rPr>
                <a:t>交通运管</a:t>
              </a:r>
            </a:p>
          </p:txBody>
        </p:sp>
        <p:sp>
          <p:nvSpPr>
            <p:cNvPr id="43" name="Text Box 26"/>
            <p:cNvSpPr txBox="1">
              <a:spLocks noChangeArrowheads="1"/>
            </p:cNvSpPr>
            <p:nvPr/>
          </p:nvSpPr>
          <p:spPr bwMode="auto">
            <a:xfrm>
              <a:off x="3060700" y="3533775"/>
              <a:ext cx="720725" cy="1186073"/>
            </a:xfrm>
            <a:prstGeom prst="rect">
              <a:avLst/>
            </a:prstGeom>
            <a:noFill/>
            <a:ln w="9525">
              <a:noFill/>
              <a:miter lim="800000"/>
              <a:headEnd/>
              <a:tailEnd/>
            </a:ln>
          </p:spPr>
          <p:txBody>
            <a:bodyPr>
              <a:spAutoFit/>
            </a:bodyPr>
            <a:lstStyle/>
            <a:p>
              <a:pPr>
                <a:spcBef>
                  <a:spcPct val="50000"/>
                </a:spcBef>
              </a:pPr>
              <a:r>
                <a:rPr lang="zh-CN" altLang="en-US" sz="1000">
                  <a:ea typeface="黑体" pitchFamily="49" charset="-122"/>
                </a:rPr>
                <a:t>银行</a:t>
              </a:r>
            </a:p>
            <a:p>
              <a:pPr>
                <a:spcBef>
                  <a:spcPct val="50000"/>
                </a:spcBef>
              </a:pPr>
              <a:r>
                <a:rPr lang="zh-CN" altLang="en-US" sz="1000">
                  <a:ea typeface="黑体" pitchFamily="49" charset="-122"/>
                </a:rPr>
                <a:t>保险</a:t>
              </a:r>
            </a:p>
            <a:p>
              <a:pPr>
                <a:spcBef>
                  <a:spcPct val="50000"/>
                </a:spcBef>
              </a:pPr>
              <a:r>
                <a:rPr lang="zh-CN" altLang="en-US" sz="1000">
                  <a:ea typeface="黑体" pitchFamily="49" charset="-122"/>
                </a:rPr>
                <a:t>邮政</a:t>
              </a:r>
            </a:p>
            <a:p>
              <a:pPr>
                <a:spcBef>
                  <a:spcPct val="50000"/>
                </a:spcBef>
              </a:pPr>
              <a:r>
                <a:rPr lang="en-US" altLang="zh-CN" sz="1000">
                  <a:ea typeface="黑体" pitchFamily="49" charset="-122"/>
                </a:rPr>
                <a:t>……</a:t>
              </a:r>
            </a:p>
          </p:txBody>
        </p:sp>
        <p:sp>
          <p:nvSpPr>
            <p:cNvPr id="44" name="Text Box 27"/>
            <p:cNvSpPr txBox="1">
              <a:spLocks noChangeArrowheads="1"/>
            </p:cNvSpPr>
            <p:nvPr/>
          </p:nvSpPr>
          <p:spPr bwMode="auto">
            <a:xfrm>
              <a:off x="3276600" y="4757738"/>
              <a:ext cx="863600" cy="1186073"/>
            </a:xfrm>
            <a:prstGeom prst="rect">
              <a:avLst/>
            </a:prstGeom>
            <a:noFill/>
            <a:ln w="9525">
              <a:noFill/>
              <a:miter lim="800000"/>
              <a:headEnd/>
              <a:tailEnd/>
            </a:ln>
          </p:spPr>
          <p:txBody>
            <a:bodyPr>
              <a:spAutoFit/>
            </a:bodyPr>
            <a:lstStyle/>
            <a:p>
              <a:pPr>
                <a:spcBef>
                  <a:spcPct val="50000"/>
                </a:spcBef>
              </a:pPr>
              <a:r>
                <a:rPr lang="zh-CN" altLang="en-US" sz="1000">
                  <a:ea typeface="黑体" pitchFamily="49" charset="-122"/>
                </a:rPr>
                <a:t>餐馆</a:t>
              </a:r>
            </a:p>
            <a:p>
              <a:pPr>
                <a:spcBef>
                  <a:spcPct val="50000"/>
                </a:spcBef>
              </a:pPr>
              <a:r>
                <a:rPr lang="zh-CN" altLang="en-US" sz="1000">
                  <a:ea typeface="黑体" pitchFamily="49" charset="-122"/>
                </a:rPr>
                <a:t>旅馆</a:t>
              </a:r>
            </a:p>
            <a:p>
              <a:pPr>
                <a:spcBef>
                  <a:spcPct val="50000"/>
                </a:spcBef>
              </a:pPr>
              <a:r>
                <a:rPr lang="zh-CN" altLang="en-US" sz="1000">
                  <a:ea typeface="黑体" pitchFamily="49" charset="-122"/>
                </a:rPr>
                <a:t>百货</a:t>
              </a:r>
            </a:p>
            <a:p>
              <a:pPr>
                <a:spcBef>
                  <a:spcPct val="50000"/>
                </a:spcBef>
              </a:pPr>
              <a:r>
                <a:rPr lang="en-US" altLang="zh-CN" sz="1000">
                  <a:ea typeface="黑体" pitchFamily="49" charset="-122"/>
                </a:rPr>
                <a:t>……</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pPr>
              <a:defRPr/>
            </a:pPr>
            <a:fld id="{7B909CB9-2EC3-4655-A914-0F4F83BB85C5}" type="slidenum">
              <a:rPr lang="en-US" altLang="zh-CN"/>
              <a:pPr>
                <a:defRPr/>
              </a:pPr>
              <a:t>1</a:t>
            </a:fld>
            <a:endParaRPr lang="en-US" altLang="zh-CN"/>
          </a:p>
        </p:txBody>
      </p:sp>
      <p:sp>
        <p:nvSpPr>
          <p:cNvPr id="5" name="标题 1"/>
          <p:cNvSpPr txBox="1">
            <a:spLocks/>
          </p:cNvSpPr>
          <p:nvPr/>
        </p:nvSpPr>
        <p:spPr bwMode="auto">
          <a:xfrm>
            <a:off x="539750" y="1125538"/>
            <a:ext cx="7686675" cy="358775"/>
          </a:xfrm>
          <a:prstGeom prst="rect">
            <a:avLst/>
          </a:prstGeom>
          <a:noFill/>
          <a:ln w="9525">
            <a:noFill/>
            <a:miter lim="800000"/>
            <a:headEnd/>
            <a:tailEnd/>
          </a:ln>
        </p:spPr>
        <p:txBody>
          <a:bodyPr bIns="46800" anchor="ctr"/>
          <a:lstStyle/>
          <a:p>
            <a:pPr eaLnBrk="0" hangingPunct="0">
              <a:defRPr/>
            </a:pPr>
            <a:r>
              <a:rPr kumimoji="0" lang="zh-CN" altLang="en-US" sz="3200" b="1" kern="0" dirty="0">
                <a:solidFill>
                  <a:srgbClr val="CC0000"/>
                </a:solidFill>
                <a:latin typeface="微软雅黑" pitchFamily="34" charset="-122"/>
                <a:ea typeface="微软雅黑" pitchFamily="34" charset="-122"/>
                <a:cs typeface="+mj-cs"/>
                <a:sym typeface="Trebuchet MS" pitchFamily="34" charset="0"/>
              </a:rPr>
              <a:t>交流内容</a:t>
            </a:r>
          </a:p>
        </p:txBody>
      </p:sp>
      <p:sp>
        <p:nvSpPr>
          <p:cNvPr id="16387" name="Line 4"/>
          <p:cNvSpPr>
            <a:spLocks noChangeShapeType="1"/>
          </p:cNvSpPr>
          <p:nvPr/>
        </p:nvSpPr>
        <p:spPr bwMode="auto">
          <a:xfrm>
            <a:off x="395288" y="1628775"/>
            <a:ext cx="8496300" cy="0"/>
          </a:xfrm>
          <a:prstGeom prst="line">
            <a:avLst/>
          </a:prstGeom>
          <a:noFill/>
          <a:ln w="9525">
            <a:solidFill>
              <a:srgbClr val="366B7E"/>
            </a:solidFill>
            <a:round/>
            <a:headEnd/>
            <a:tailEnd/>
          </a:ln>
          <a:effectLst>
            <a:prstShdw prst="shdw17" dist="17961" dir="2700000">
              <a:srgbClr val="20404C"/>
            </a:prstShdw>
          </a:effectLst>
        </p:spPr>
        <p:txBody>
          <a:bodyPr/>
          <a:lstStyle/>
          <a:p>
            <a:endParaRPr lang="zh-CN" altLang="en-US"/>
          </a:p>
        </p:txBody>
      </p:sp>
      <p:sp>
        <p:nvSpPr>
          <p:cNvPr id="16388" name="Text Box 14"/>
          <p:cNvSpPr txBox="1">
            <a:spLocks noChangeArrowheads="1"/>
          </p:cNvSpPr>
          <p:nvPr/>
        </p:nvSpPr>
        <p:spPr bwMode="auto">
          <a:xfrm>
            <a:off x="2406650" y="2717800"/>
            <a:ext cx="4594225" cy="396875"/>
          </a:xfrm>
          <a:prstGeom prst="rect">
            <a:avLst/>
          </a:prstGeom>
          <a:noFill/>
          <a:ln w="9525">
            <a:noFill/>
            <a:miter lim="800000"/>
            <a:headEnd/>
            <a:tailEnd/>
          </a:ln>
        </p:spPr>
        <p:txBody>
          <a:bodyPr>
            <a:spAutoFit/>
          </a:bodyPr>
          <a:lstStyle/>
          <a:p>
            <a:pPr eaLnBrk="0" hangingPunct="0"/>
            <a:r>
              <a:rPr lang="zh-CN" altLang="en-US" sz="2000" b="1">
                <a:solidFill>
                  <a:schemeClr val="bg1"/>
                </a:solidFill>
                <a:ea typeface="黑体" pitchFamily="49" charset="-122"/>
              </a:rPr>
              <a:t>基本概念导入</a:t>
            </a:r>
          </a:p>
        </p:txBody>
      </p:sp>
      <p:sp>
        <p:nvSpPr>
          <p:cNvPr id="9" name="AutoShape 12"/>
          <p:cNvSpPr>
            <a:spLocks noChangeArrowheads="1"/>
          </p:cNvSpPr>
          <p:nvPr/>
        </p:nvSpPr>
        <p:spPr bwMode="auto">
          <a:xfrm>
            <a:off x="2030413" y="2674938"/>
            <a:ext cx="5270500" cy="457200"/>
          </a:xfrm>
          <a:prstGeom prst="roundRect">
            <a:avLst>
              <a:gd name="adj" fmla="val 16667"/>
            </a:avLst>
          </a:prstGeom>
          <a:solidFill>
            <a:srgbClr val="366B7E"/>
          </a:solidFill>
          <a:ln w="28575">
            <a:solidFill>
              <a:schemeClr val="bg1"/>
            </a:solidFill>
            <a:round/>
            <a:headEnd/>
            <a:tailEnd/>
          </a:ln>
          <a:effectLst>
            <a:outerShdw dist="71842" dir="2700000" algn="ctr" rotWithShape="0">
              <a:schemeClr val="bg2">
                <a:alpha val="50000"/>
              </a:schemeClr>
            </a:outerShdw>
          </a:effectLst>
        </p:spPr>
        <p:txBody>
          <a:bodyPr wrap="none" anchor="ctr"/>
          <a:lstStyle/>
          <a:p>
            <a:pPr>
              <a:defRPr/>
            </a:pPr>
            <a:endParaRPr lang="zh-CN" altLang="en-US" sz="2000">
              <a:solidFill>
                <a:schemeClr val="bg1"/>
              </a:solidFill>
              <a:ea typeface="黑体" pitchFamily="49" charset="-122"/>
            </a:endParaRPr>
          </a:p>
        </p:txBody>
      </p:sp>
      <p:sp>
        <p:nvSpPr>
          <p:cNvPr id="10" name="AutoShape 13"/>
          <p:cNvSpPr>
            <a:spLocks noChangeArrowheads="1"/>
          </p:cNvSpPr>
          <p:nvPr/>
        </p:nvSpPr>
        <p:spPr bwMode="auto">
          <a:xfrm>
            <a:off x="1725613" y="2581275"/>
            <a:ext cx="685800" cy="685800"/>
          </a:xfrm>
          <a:prstGeom prst="diamond">
            <a:avLst/>
          </a:prstGeom>
          <a:solidFill>
            <a:srgbClr val="366B7E"/>
          </a:solidFill>
          <a:ln w="25400">
            <a:solidFill>
              <a:schemeClr val="bg1"/>
            </a:solidFill>
            <a:miter lim="800000"/>
            <a:headEnd/>
            <a:tailEnd/>
          </a:ln>
          <a:effectLst>
            <a:outerShdw dist="76200" algn="ctr" rotWithShape="0">
              <a:schemeClr val="bg2"/>
            </a:outerShdw>
          </a:effectLst>
        </p:spPr>
        <p:txBody>
          <a:bodyPr wrap="none" anchor="ctr"/>
          <a:lstStyle/>
          <a:p>
            <a:pPr>
              <a:defRPr/>
            </a:pPr>
            <a:endParaRPr lang="zh-CN" altLang="en-US" sz="2000">
              <a:solidFill>
                <a:schemeClr val="bg1"/>
              </a:solidFill>
              <a:ea typeface="黑体" pitchFamily="49" charset="-122"/>
            </a:endParaRPr>
          </a:p>
        </p:txBody>
      </p:sp>
      <p:sp>
        <p:nvSpPr>
          <p:cNvPr id="16391" name="Text Box 14"/>
          <p:cNvSpPr txBox="1">
            <a:spLocks noChangeArrowheads="1"/>
          </p:cNvSpPr>
          <p:nvPr/>
        </p:nvSpPr>
        <p:spPr bwMode="auto">
          <a:xfrm>
            <a:off x="2478088" y="2720975"/>
            <a:ext cx="4594225" cy="396875"/>
          </a:xfrm>
          <a:prstGeom prst="rect">
            <a:avLst/>
          </a:prstGeom>
          <a:solidFill>
            <a:srgbClr val="366B7E"/>
          </a:solidFill>
          <a:ln w="9525">
            <a:noFill/>
            <a:miter lim="800000"/>
            <a:headEnd/>
            <a:tailEnd/>
          </a:ln>
        </p:spPr>
        <p:txBody>
          <a:bodyPr>
            <a:spAutoFit/>
          </a:bodyPr>
          <a:lstStyle/>
          <a:p>
            <a:pPr eaLnBrk="0" hangingPunct="0"/>
            <a:r>
              <a:rPr lang="zh-CN" altLang="en-US" sz="2000" b="1" dirty="0">
                <a:solidFill>
                  <a:schemeClr val="bg1"/>
                </a:solidFill>
                <a:ea typeface="黑体" pitchFamily="49" charset="-122"/>
              </a:rPr>
              <a:t>中国物流园区的发展情况概述</a:t>
            </a:r>
            <a:endParaRPr lang="en-US" altLang="zh-CN" sz="2000" b="1" dirty="0">
              <a:solidFill>
                <a:schemeClr val="bg1"/>
              </a:solidFill>
              <a:ea typeface="黑体" pitchFamily="49" charset="-122"/>
            </a:endParaRPr>
          </a:p>
        </p:txBody>
      </p:sp>
      <p:sp>
        <p:nvSpPr>
          <p:cNvPr id="16392" name="Text Box 15"/>
          <p:cNvSpPr txBox="1">
            <a:spLocks noChangeArrowheads="1"/>
          </p:cNvSpPr>
          <p:nvPr/>
        </p:nvSpPr>
        <p:spPr bwMode="auto">
          <a:xfrm>
            <a:off x="1881188" y="2654300"/>
            <a:ext cx="354012" cy="457200"/>
          </a:xfrm>
          <a:prstGeom prst="rect">
            <a:avLst/>
          </a:prstGeom>
          <a:noFill/>
          <a:ln w="9525">
            <a:noFill/>
            <a:miter lim="800000"/>
            <a:headEnd/>
            <a:tailEnd/>
          </a:ln>
        </p:spPr>
        <p:txBody>
          <a:bodyPr wrap="none">
            <a:spAutoFit/>
          </a:bodyPr>
          <a:lstStyle/>
          <a:p>
            <a:pPr eaLnBrk="0" hangingPunct="0"/>
            <a:r>
              <a:rPr lang="en-US" altLang="zh-CN" b="1">
                <a:solidFill>
                  <a:schemeClr val="bg1"/>
                </a:solidFill>
                <a:ea typeface="黑体" pitchFamily="49" charset="-122"/>
              </a:rPr>
              <a:t>1</a:t>
            </a:r>
          </a:p>
        </p:txBody>
      </p:sp>
      <p:sp>
        <p:nvSpPr>
          <p:cNvPr id="13" name="AutoShape 12"/>
          <p:cNvSpPr>
            <a:spLocks noChangeArrowheads="1"/>
          </p:cNvSpPr>
          <p:nvPr/>
        </p:nvSpPr>
        <p:spPr bwMode="auto">
          <a:xfrm>
            <a:off x="2068513" y="3816350"/>
            <a:ext cx="5270500" cy="457200"/>
          </a:xfrm>
          <a:prstGeom prst="roundRect">
            <a:avLst>
              <a:gd name="adj" fmla="val 16667"/>
            </a:avLst>
          </a:prstGeom>
          <a:solidFill>
            <a:srgbClr val="366B7E"/>
          </a:solidFill>
          <a:ln w="28575">
            <a:solidFill>
              <a:schemeClr val="bg1"/>
            </a:solidFill>
            <a:round/>
            <a:headEnd/>
            <a:tailEnd/>
          </a:ln>
          <a:effectLst>
            <a:outerShdw dist="71842" dir="2700000" algn="ctr" rotWithShape="0">
              <a:schemeClr val="bg2">
                <a:alpha val="50000"/>
              </a:schemeClr>
            </a:outerShdw>
          </a:effectLst>
        </p:spPr>
        <p:txBody>
          <a:bodyPr wrap="none" anchor="ctr"/>
          <a:lstStyle/>
          <a:p>
            <a:pPr>
              <a:defRPr/>
            </a:pPr>
            <a:endParaRPr lang="zh-CN" altLang="en-US" sz="2000">
              <a:solidFill>
                <a:schemeClr val="bg1"/>
              </a:solidFill>
              <a:ea typeface="黑体" pitchFamily="49" charset="-122"/>
            </a:endParaRPr>
          </a:p>
        </p:txBody>
      </p:sp>
      <p:sp>
        <p:nvSpPr>
          <p:cNvPr id="14" name="AutoShape 13"/>
          <p:cNvSpPr>
            <a:spLocks noChangeArrowheads="1"/>
          </p:cNvSpPr>
          <p:nvPr/>
        </p:nvSpPr>
        <p:spPr bwMode="auto">
          <a:xfrm>
            <a:off x="1763713" y="3663950"/>
            <a:ext cx="685800" cy="685800"/>
          </a:xfrm>
          <a:prstGeom prst="diamond">
            <a:avLst/>
          </a:prstGeom>
          <a:solidFill>
            <a:srgbClr val="366B7E"/>
          </a:solidFill>
          <a:ln w="25400">
            <a:solidFill>
              <a:schemeClr val="bg1"/>
            </a:solidFill>
            <a:miter lim="800000"/>
            <a:headEnd/>
            <a:tailEnd/>
          </a:ln>
          <a:effectLst>
            <a:outerShdw dist="76200" algn="ctr" rotWithShape="0">
              <a:schemeClr val="bg2"/>
            </a:outerShdw>
          </a:effectLst>
        </p:spPr>
        <p:txBody>
          <a:bodyPr wrap="none" anchor="ctr"/>
          <a:lstStyle/>
          <a:p>
            <a:pPr>
              <a:defRPr/>
            </a:pPr>
            <a:endParaRPr lang="zh-CN" altLang="en-US" sz="2000">
              <a:solidFill>
                <a:schemeClr val="bg1"/>
              </a:solidFill>
              <a:ea typeface="黑体" pitchFamily="49" charset="-122"/>
            </a:endParaRPr>
          </a:p>
        </p:txBody>
      </p:sp>
      <p:sp>
        <p:nvSpPr>
          <p:cNvPr id="16395" name="Text Box 14"/>
          <p:cNvSpPr txBox="1">
            <a:spLocks noChangeArrowheads="1"/>
          </p:cNvSpPr>
          <p:nvPr/>
        </p:nvSpPr>
        <p:spPr bwMode="auto">
          <a:xfrm>
            <a:off x="2516188" y="3862388"/>
            <a:ext cx="4594225" cy="396875"/>
          </a:xfrm>
          <a:prstGeom prst="rect">
            <a:avLst/>
          </a:prstGeom>
          <a:solidFill>
            <a:srgbClr val="366B7E"/>
          </a:solidFill>
          <a:ln w="9525">
            <a:noFill/>
            <a:miter lim="800000"/>
            <a:headEnd/>
            <a:tailEnd/>
          </a:ln>
        </p:spPr>
        <p:txBody>
          <a:bodyPr>
            <a:spAutoFit/>
          </a:bodyPr>
          <a:lstStyle/>
          <a:p>
            <a:pPr eaLnBrk="0" hangingPunct="0"/>
            <a:r>
              <a:rPr lang="zh-CN" altLang="en-US" sz="2000" b="1" dirty="0">
                <a:solidFill>
                  <a:schemeClr val="bg1"/>
                </a:solidFill>
                <a:ea typeface="黑体" pitchFamily="49" charset="-122"/>
              </a:rPr>
              <a:t>物流园区的长效发展路径探讨</a:t>
            </a:r>
          </a:p>
        </p:txBody>
      </p:sp>
      <p:sp>
        <p:nvSpPr>
          <p:cNvPr id="16396" name="Text Box 15"/>
          <p:cNvSpPr txBox="1">
            <a:spLocks noChangeArrowheads="1"/>
          </p:cNvSpPr>
          <p:nvPr/>
        </p:nvSpPr>
        <p:spPr bwMode="auto">
          <a:xfrm>
            <a:off x="1919288" y="3795713"/>
            <a:ext cx="354012" cy="457200"/>
          </a:xfrm>
          <a:prstGeom prst="rect">
            <a:avLst/>
          </a:prstGeom>
          <a:noFill/>
          <a:ln w="9525">
            <a:noFill/>
            <a:miter lim="800000"/>
            <a:headEnd/>
            <a:tailEnd/>
          </a:ln>
        </p:spPr>
        <p:txBody>
          <a:bodyPr wrap="none">
            <a:spAutoFit/>
          </a:bodyPr>
          <a:lstStyle/>
          <a:p>
            <a:pPr eaLnBrk="0" hangingPunct="0"/>
            <a:r>
              <a:rPr lang="en-US" altLang="zh-CN" b="1">
                <a:solidFill>
                  <a:schemeClr val="bg1"/>
                </a:solidFill>
                <a:ea typeface="黑体" pitchFamily="49" charset="-122"/>
              </a:rPr>
              <a:t>2</a:t>
            </a:r>
          </a:p>
        </p:txBody>
      </p:sp>
      <p:sp>
        <p:nvSpPr>
          <p:cNvPr id="17" name="AutoShape 12"/>
          <p:cNvSpPr>
            <a:spLocks noChangeArrowheads="1"/>
          </p:cNvSpPr>
          <p:nvPr/>
        </p:nvSpPr>
        <p:spPr bwMode="auto">
          <a:xfrm>
            <a:off x="2036763" y="5038725"/>
            <a:ext cx="5270500" cy="457200"/>
          </a:xfrm>
          <a:prstGeom prst="roundRect">
            <a:avLst>
              <a:gd name="adj" fmla="val 16667"/>
            </a:avLst>
          </a:prstGeom>
          <a:solidFill>
            <a:srgbClr val="366B7E"/>
          </a:solidFill>
          <a:ln w="28575">
            <a:solidFill>
              <a:schemeClr val="bg1"/>
            </a:solidFill>
            <a:round/>
            <a:headEnd/>
            <a:tailEnd/>
          </a:ln>
          <a:effectLst>
            <a:outerShdw dist="71842" dir="2700000" algn="ctr" rotWithShape="0">
              <a:schemeClr val="bg2">
                <a:alpha val="50000"/>
              </a:schemeClr>
            </a:outerShdw>
          </a:effectLst>
        </p:spPr>
        <p:txBody>
          <a:bodyPr wrap="none" anchor="ctr"/>
          <a:lstStyle/>
          <a:p>
            <a:pPr>
              <a:defRPr/>
            </a:pPr>
            <a:endParaRPr lang="zh-CN" altLang="en-US" sz="2000">
              <a:solidFill>
                <a:schemeClr val="bg1"/>
              </a:solidFill>
              <a:ea typeface="黑体" pitchFamily="49" charset="-122"/>
            </a:endParaRPr>
          </a:p>
        </p:txBody>
      </p:sp>
      <p:sp>
        <p:nvSpPr>
          <p:cNvPr id="18" name="AutoShape 13"/>
          <p:cNvSpPr>
            <a:spLocks noChangeArrowheads="1"/>
          </p:cNvSpPr>
          <p:nvPr/>
        </p:nvSpPr>
        <p:spPr bwMode="auto">
          <a:xfrm>
            <a:off x="1731963" y="4919663"/>
            <a:ext cx="685800" cy="685800"/>
          </a:xfrm>
          <a:prstGeom prst="diamond">
            <a:avLst/>
          </a:prstGeom>
          <a:solidFill>
            <a:srgbClr val="366B7E"/>
          </a:solidFill>
          <a:ln w="25400">
            <a:solidFill>
              <a:schemeClr val="bg1"/>
            </a:solidFill>
            <a:miter lim="800000"/>
            <a:headEnd/>
            <a:tailEnd/>
          </a:ln>
          <a:effectLst>
            <a:outerShdw dist="76200" algn="ctr" rotWithShape="0">
              <a:schemeClr val="bg2"/>
            </a:outerShdw>
          </a:effectLst>
        </p:spPr>
        <p:txBody>
          <a:bodyPr wrap="none" anchor="ctr"/>
          <a:lstStyle/>
          <a:p>
            <a:pPr>
              <a:defRPr/>
            </a:pPr>
            <a:endParaRPr lang="zh-CN" altLang="en-US" sz="2000">
              <a:solidFill>
                <a:schemeClr val="bg1"/>
              </a:solidFill>
              <a:ea typeface="黑体" pitchFamily="49" charset="-122"/>
            </a:endParaRPr>
          </a:p>
        </p:txBody>
      </p:sp>
      <p:sp>
        <p:nvSpPr>
          <p:cNvPr id="16399" name="Text Box 14"/>
          <p:cNvSpPr txBox="1">
            <a:spLocks noChangeArrowheads="1"/>
          </p:cNvSpPr>
          <p:nvPr/>
        </p:nvSpPr>
        <p:spPr bwMode="auto">
          <a:xfrm>
            <a:off x="2484438" y="5084763"/>
            <a:ext cx="4594225" cy="396875"/>
          </a:xfrm>
          <a:prstGeom prst="rect">
            <a:avLst/>
          </a:prstGeom>
          <a:solidFill>
            <a:srgbClr val="366B7E"/>
          </a:solidFill>
          <a:ln w="9525">
            <a:noFill/>
            <a:miter lim="800000"/>
            <a:headEnd/>
            <a:tailEnd/>
          </a:ln>
        </p:spPr>
        <p:txBody>
          <a:bodyPr>
            <a:spAutoFit/>
          </a:bodyPr>
          <a:lstStyle/>
          <a:p>
            <a:pPr eaLnBrk="0" hangingPunct="0"/>
            <a:r>
              <a:rPr lang="zh-CN" altLang="en-US" sz="2000" b="1" dirty="0" smtClean="0">
                <a:solidFill>
                  <a:schemeClr val="bg1"/>
                </a:solidFill>
                <a:ea typeface="黑体" pitchFamily="49" charset="-122"/>
              </a:rPr>
              <a:t>物流园区规划实施的关键环节</a:t>
            </a:r>
            <a:endParaRPr lang="zh-CN" altLang="en-US" sz="2000" b="1" dirty="0">
              <a:solidFill>
                <a:schemeClr val="bg1"/>
              </a:solidFill>
              <a:ea typeface="黑体" pitchFamily="49" charset="-122"/>
            </a:endParaRPr>
          </a:p>
        </p:txBody>
      </p:sp>
      <p:sp>
        <p:nvSpPr>
          <p:cNvPr id="16400" name="Text Box 15"/>
          <p:cNvSpPr txBox="1">
            <a:spLocks noChangeArrowheads="1"/>
          </p:cNvSpPr>
          <p:nvPr/>
        </p:nvSpPr>
        <p:spPr bwMode="auto">
          <a:xfrm>
            <a:off x="1887538" y="5018088"/>
            <a:ext cx="354012" cy="457200"/>
          </a:xfrm>
          <a:prstGeom prst="rect">
            <a:avLst/>
          </a:prstGeom>
          <a:noFill/>
          <a:ln w="9525">
            <a:noFill/>
            <a:miter lim="800000"/>
            <a:headEnd/>
            <a:tailEnd/>
          </a:ln>
        </p:spPr>
        <p:txBody>
          <a:bodyPr wrap="none">
            <a:spAutoFit/>
          </a:bodyPr>
          <a:lstStyle/>
          <a:p>
            <a:pPr eaLnBrk="0" hangingPunct="0"/>
            <a:r>
              <a:rPr lang="en-US" altLang="zh-CN" b="1">
                <a:solidFill>
                  <a:schemeClr val="bg1"/>
                </a:solidFill>
                <a:ea typeface="黑体" pitchFamily="49" charset="-122"/>
              </a:rPr>
              <a:t>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14347A24-92BB-4AD9-896F-0476F881BCC8}" type="slidenum">
              <a:rPr lang="en-US" altLang="zh-CN" smtClean="0"/>
              <a:pPr>
                <a:defRPr/>
              </a:pPr>
              <a:t>19</a:t>
            </a:fld>
            <a:endParaRPr lang="en-US" altLang="zh-CN"/>
          </a:p>
        </p:txBody>
      </p:sp>
      <p:sp>
        <p:nvSpPr>
          <p:cNvPr id="37890" name="Rectangle 64"/>
          <p:cNvSpPr>
            <a:spLocks noChangeArrowheads="1"/>
          </p:cNvSpPr>
          <p:nvPr/>
        </p:nvSpPr>
        <p:spPr bwMode="blackWhite">
          <a:xfrm>
            <a:off x="6319838" y="1268413"/>
            <a:ext cx="1920875" cy="981075"/>
          </a:xfrm>
          <a:prstGeom prst="rect">
            <a:avLst/>
          </a:prstGeom>
          <a:solidFill>
            <a:srgbClr val="008080">
              <a:alpha val="50195"/>
            </a:srgbClr>
          </a:solidFill>
          <a:ln w="9525">
            <a:miter lim="800000"/>
            <a:headEnd/>
            <a:tailEnd/>
          </a:ln>
          <a:scene3d>
            <a:camera prst="legacyObliqueTopRight"/>
            <a:lightRig rig="legacyFlat2" dir="t"/>
          </a:scene3d>
          <a:sp3d extrusionH="176200" prstMaterial="legacyMatte">
            <a:bevelT w="13500" h="13500" prst="angle"/>
            <a:bevelB w="13500" h="13500" prst="angle"/>
            <a:extrusionClr>
              <a:srgbClr val="008080"/>
            </a:extrusionClr>
          </a:sp3d>
        </p:spPr>
        <p:txBody>
          <a:bodyPr wrap="none" lIns="109728" tIns="21308" rIns="21308" bIns="21308" anchor="ctr">
            <a:flatTx/>
          </a:bodyPr>
          <a:lstStyle/>
          <a:p>
            <a:endParaRPr lang="zh-CN" altLang="en-US">
              <a:latin typeface="微软雅黑" pitchFamily="34" charset="-122"/>
              <a:ea typeface="微软雅黑" pitchFamily="34" charset="-122"/>
            </a:endParaRPr>
          </a:p>
        </p:txBody>
      </p:sp>
      <p:sp>
        <p:nvSpPr>
          <p:cNvPr id="37891" name="Rectangle 65"/>
          <p:cNvSpPr>
            <a:spLocks noChangeArrowheads="1"/>
          </p:cNvSpPr>
          <p:nvPr/>
        </p:nvSpPr>
        <p:spPr bwMode="blackWhite">
          <a:xfrm>
            <a:off x="6319838" y="2392363"/>
            <a:ext cx="1920875" cy="1008062"/>
          </a:xfrm>
          <a:prstGeom prst="rect">
            <a:avLst/>
          </a:prstGeom>
          <a:solidFill>
            <a:srgbClr val="008080">
              <a:alpha val="50195"/>
            </a:srgbClr>
          </a:solidFill>
          <a:ln w="9525">
            <a:miter lim="800000"/>
            <a:headEnd/>
            <a:tailEnd/>
          </a:ln>
          <a:scene3d>
            <a:camera prst="legacyObliqueTopRight"/>
            <a:lightRig rig="legacyFlat2" dir="t"/>
          </a:scene3d>
          <a:sp3d extrusionH="176200" prstMaterial="legacyMatte">
            <a:bevelT w="13500" h="13500" prst="angle"/>
            <a:bevelB w="13500" h="13500" prst="angle"/>
            <a:extrusionClr>
              <a:srgbClr val="008080"/>
            </a:extrusionClr>
          </a:sp3d>
        </p:spPr>
        <p:txBody>
          <a:bodyPr wrap="none" lIns="109728" tIns="21308" rIns="21308" bIns="21308" anchor="ctr">
            <a:flatTx/>
          </a:bodyPr>
          <a:lstStyle/>
          <a:p>
            <a:endParaRPr lang="zh-CN" altLang="en-US">
              <a:latin typeface="微软雅黑" pitchFamily="34" charset="-122"/>
              <a:ea typeface="微软雅黑" pitchFamily="34" charset="-122"/>
            </a:endParaRPr>
          </a:p>
        </p:txBody>
      </p:sp>
      <p:sp>
        <p:nvSpPr>
          <p:cNvPr id="37892" name="Rectangle 66"/>
          <p:cNvSpPr>
            <a:spLocks noChangeArrowheads="1"/>
          </p:cNvSpPr>
          <p:nvPr/>
        </p:nvSpPr>
        <p:spPr bwMode="blackWhite">
          <a:xfrm>
            <a:off x="6319838" y="3544888"/>
            <a:ext cx="1920875" cy="646112"/>
          </a:xfrm>
          <a:prstGeom prst="rect">
            <a:avLst/>
          </a:prstGeom>
          <a:solidFill>
            <a:srgbClr val="008080">
              <a:alpha val="50195"/>
            </a:srgbClr>
          </a:solidFill>
          <a:ln w="9525">
            <a:miter lim="800000"/>
            <a:headEnd/>
            <a:tailEnd/>
          </a:ln>
          <a:scene3d>
            <a:camera prst="legacyObliqueTopRight"/>
            <a:lightRig rig="legacyFlat2" dir="t"/>
          </a:scene3d>
          <a:sp3d extrusionH="176200" prstMaterial="legacyMatte">
            <a:bevelT w="13500" h="13500" prst="angle"/>
            <a:bevelB w="13500" h="13500" prst="angle"/>
            <a:extrusionClr>
              <a:srgbClr val="008080"/>
            </a:extrusionClr>
          </a:sp3d>
        </p:spPr>
        <p:txBody>
          <a:bodyPr wrap="none" lIns="109728" tIns="21308" rIns="21308" bIns="21308" anchor="ctr">
            <a:flatTx/>
          </a:bodyPr>
          <a:lstStyle/>
          <a:p>
            <a:endParaRPr lang="zh-CN" altLang="en-US">
              <a:latin typeface="微软雅黑" pitchFamily="34" charset="-122"/>
              <a:ea typeface="微软雅黑" pitchFamily="34" charset="-122"/>
            </a:endParaRPr>
          </a:p>
        </p:txBody>
      </p:sp>
      <p:sp>
        <p:nvSpPr>
          <p:cNvPr id="37893" name="Rectangle 67"/>
          <p:cNvSpPr>
            <a:spLocks noChangeArrowheads="1"/>
          </p:cNvSpPr>
          <p:nvPr/>
        </p:nvSpPr>
        <p:spPr bwMode="blackWhite">
          <a:xfrm>
            <a:off x="6319838" y="4337050"/>
            <a:ext cx="1920875" cy="1008063"/>
          </a:xfrm>
          <a:prstGeom prst="rect">
            <a:avLst/>
          </a:prstGeom>
          <a:solidFill>
            <a:srgbClr val="008080">
              <a:alpha val="50195"/>
            </a:srgbClr>
          </a:solidFill>
          <a:ln w="9525">
            <a:miter lim="800000"/>
            <a:headEnd/>
            <a:tailEnd/>
          </a:ln>
          <a:scene3d>
            <a:camera prst="legacyObliqueTopRight"/>
            <a:lightRig rig="legacyFlat2" dir="t"/>
          </a:scene3d>
          <a:sp3d extrusionH="176200" prstMaterial="legacyMatte">
            <a:bevelT w="13500" h="13500" prst="angle"/>
            <a:bevelB w="13500" h="13500" prst="angle"/>
            <a:extrusionClr>
              <a:srgbClr val="008080"/>
            </a:extrusionClr>
          </a:sp3d>
        </p:spPr>
        <p:txBody>
          <a:bodyPr wrap="none" lIns="109728" tIns="21308" rIns="21308" bIns="21308" anchor="ctr">
            <a:flatTx/>
          </a:bodyPr>
          <a:lstStyle/>
          <a:p>
            <a:endParaRPr lang="zh-CN" altLang="en-US">
              <a:latin typeface="微软雅黑" pitchFamily="34" charset="-122"/>
              <a:ea typeface="微软雅黑" pitchFamily="34" charset="-122"/>
            </a:endParaRPr>
          </a:p>
        </p:txBody>
      </p:sp>
      <p:sp>
        <p:nvSpPr>
          <p:cNvPr id="37894" name="Rectangle 68"/>
          <p:cNvSpPr>
            <a:spLocks noChangeArrowheads="1"/>
          </p:cNvSpPr>
          <p:nvPr/>
        </p:nvSpPr>
        <p:spPr bwMode="blackWhite">
          <a:xfrm>
            <a:off x="6319838" y="5514975"/>
            <a:ext cx="1920875" cy="981075"/>
          </a:xfrm>
          <a:prstGeom prst="rect">
            <a:avLst/>
          </a:prstGeom>
          <a:solidFill>
            <a:srgbClr val="008080">
              <a:alpha val="50195"/>
            </a:srgbClr>
          </a:solidFill>
          <a:ln w="9525">
            <a:miter lim="800000"/>
            <a:headEnd/>
            <a:tailEnd/>
          </a:ln>
          <a:scene3d>
            <a:camera prst="legacyObliqueTopRight"/>
            <a:lightRig rig="legacyFlat2" dir="t"/>
          </a:scene3d>
          <a:sp3d extrusionH="176200" prstMaterial="legacyMatte">
            <a:bevelT w="13500" h="13500" prst="angle"/>
            <a:bevelB w="13500" h="13500" prst="angle"/>
            <a:extrusionClr>
              <a:srgbClr val="008080"/>
            </a:extrusionClr>
          </a:sp3d>
        </p:spPr>
        <p:txBody>
          <a:bodyPr wrap="none" lIns="109728" tIns="21308" rIns="21308" bIns="21308" anchor="ctr">
            <a:flatTx/>
          </a:bodyPr>
          <a:lstStyle/>
          <a:p>
            <a:endParaRPr lang="zh-CN" altLang="en-US">
              <a:latin typeface="微软雅黑" pitchFamily="34" charset="-122"/>
              <a:ea typeface="微软雅黑" pitchFamily="34" charset="-122"/>
            </a:endParaRPr>
          </a:p>
        </p:txBody>
      </p:sp>
      <p:sp>
        <p:nvSpPr>
          <p:cNvPr id="37895" name="Oval 69"/>
          <p:cNvSpPr>
            <a:spLocks noChangeArrowheads="1"/>
          </p:cNvSpPr>
          <p:nvPr/>
        </p:nvSpPr>
        <p:spPr bwMode="auto">
          <a:xfrm>
            <a:off x="847725" y="2366963"/>
            <a:ext cx="4248150" cy="3925887"/>
          </a:xfrm>
          <a:prstGeom prst="ellipse">
            <a:avLst/>
          </a:prstGeom>
          <a:noFill/>
          <a:ln w="12700">
            <a:solidFill>
              <a:srgbClr val="008080"/>
            </a:solidFill>
            <a:round/>
            <a:headEnd/>
            <a:tailEnd/>
          </a:ln>
          <a:scene3d>
            <a:camera prst="legacyObliqueTopRight">
              <a:rot lat="20099985" lon="20399984" rev="0"/>
            </a:camera>
            <a:lightRig rig="legacyFlat2" dir="t"/>
          </a:scene3d>
          <a:sp3d extrusionH="430200" prstMaterial="legacyMatte">
            <a:bevelT w="13500" h="13500" prst="angle"/>
            <a:bevelB w="13500" h="13500" prst="angle"/>
            <a:extrusionClr>
              <a:srgbClr val="008080"/>
            </a:extrusionClr>
          </a:sp3d>
        </p:spPr>
        <p:txBody>
          <a:bodyPr wrap="none" anchor="ctr">
            <a:flatTx/>
          </a:bodyPr>
          <a:lstStyle/>
          <a:p>
            <a:endParaRPr lang="zh-CN" altLang="en-US">
              <a:latin typeface="微软雅黑" pitchFamily="34" charset="-122"/>
              <a:ea typeface="微软雅黑" pitchFamily="34" charset="-122"/>
            </a:endParaRPr>
          </a:p>
        </p:txBody>
      </p:sp>
      <p:sp>
        <p:nvSpPr>
          <p:cNvPr id="37896" name="Oval 70"/>
          <p:cNvSpPr>
            <a:spLocks noChangeArrowheads="1"/>
          </p:cNvSpPr>
          <p:nvPr/>
        </p:nvSpPr>
        <p:spPr bwMode="auto">
          <a:xfrm>
            <a:off x="1143000" y="2987675"/>
            <a:ext cx="3600450" cy="3267075"/>
          </a:xfrm>
          <a:prstGeom prst="ellipse">
            <a:avLst/>
          </a:prstGeom>
          <a:noFill/>
          <a:ln w="12700">
            <a:solidFill>
              <a:srgbClr val="008080"/>
            </a:solidFill>
            <a:round/>
            <a:headEnd/>
            <a:tailEnd/>
          </a:ln>
          <a:scene3d>
            <a:camera prst="legacyObliqueTopRight">
              <a:rot lat="20099985" lon="20399984" rev="0"/>
            </a:camera>
            <a:lightRig rig="legacyFlat2" dir="t"/>
          </a:scene3d>
          <a:sp3d extrusionH="430200" prstMaterial="legacyMatte">
            <a:bevelT w="13500" h="13500" prst="angle"/>
            <a:bevelB w="13500" h="13500" prst="angle"/>
            <a:extrusionClr>
              <a:srgbClr val="008080"/>
            </a:extrusionClr>
          </a:sp3d>
        </p:spPr>
        <p:txBody>
          <a:bodyPr wrap="none" anchor="ctr">
            <a:flatTx/>
          </a:bodyPr>
          <a:lstStyle/>
          <a:p>
            <a:endParaRPr lang="zh-CN" altLang="en-US">
              <a:latin typeface="微软雅黑" pitchFamily="34" charset="-122"/>
              <a:ea typeface="微软雅黑" pitchFamily="34" charset="-122"/>
            </a:endParaRPr>
          </a:p>
        </p:txBody>
      </p:sp>
      <p:sp>
        <p:nvSpPr>
          <p:cNvPr id="37897" name="Oval 71"/>
          <p:cNvSpPr>
            <a:spLocks noChangeArrowheads="1"/>
          </p:cNvSpPr>
          <p:nvPr/>
        </p:nvSpPr>
        <p:spPr bwMode="auto">
          <a:xfrm>
            <a:off x="1536700" y="3679825"/>
            <a:ext cx="2841625" cy="2579688"/>
          </a:xfrm>
          <a:prstGeom prst="ellipse">
            <a:avLst/>
          </a:prstGeom>
          <a:noFill/>
          <a:ln w="12700">
            <a:solidFill>
              <a:srgbClr val="008080"/>
            </a:solidFill>
            <a:round/>
            <a:headEnd/>
            <a:tailEnd/>
          </a:ln>
          <a:scene3d>
            <a:camera prst="legacyObliqueTopRight">
              <a:rot lat="20099985" lon="20399984" rev="0"/>
            </a:camera>
            <a:lightRig rig="legacyFlat2" dir="t"/>
          </a:scene3d>
          <a:sp3d extrusionH="430200" prstMaterial="legacyMatte">
            <a:bevelT w="13500" h="13500" prst="angle"/>
            <a:bevelB w="13500" h="13500" prst="angle"/>
            <a:extrusionClr>
              <a:srgbClr val="008080"/>
            </a:extrusionClr>
          </a:sp3d>
        </p:spPr>
        <p:txBody>
          <a:bodyPr wrap="none" anchor="ctr">
            <a:flatTx/>
          </a:bodyPr>
          <a:lstStyle/>
          <a:p>
            <a:endParaRPr lang="zh-CN" altLang="en-US">
              <a:latin typeface="微软雅黑" pitchFamily="34" charset="-122"/>
              <a:ea typeface="微软雅黑" pitchFamily="34" charset="-122"/>
            </a:endParaRPr>
          </a:p>
        </p:txBody>
      </p:sp>
      <p:sp>
        <p:nvSpPr>
          <p:cNvPr id="37898" name="Oval 72"/>
          <p:cNvSpPr>
            <a:spLocks noChangeArrowheads="1"/>
          </p:cNvSpPr>
          <p:nvPr/>
        </p:nvSpPr>
        <p:spPr bwMode="auto">
          <a:xfrm>
            <a:off x="1927225" y="4383088"/>
            <a:ext cx="2060575" cy="1890712"/>
          </a:xfrm>
          <a:prstGeom prst="ellipse">
            <a:avLst/>
          </a:prstGeom>
          <a:noFill/>
          <a:ln w="12700">
            <a:solidFill>
              <a:srgbClr val="008080"/>
            </a:solidFill>
            <a:round/>
            <a:headEnd/>
            <a:tailEnd/>
          </a:ln>
          <a:scene3d>
            <a:camera prst="legacyObliqueTopRight">
              <a:rot lat="20099985" lon="20399984" rev="0"/>
            </a:camera>
            <a:lightRig rig="legacyFlat2" dir="t"/>
          </a:scene3d>
          <a:sp3d extrusionH="430200" prstMaterial="legacyMatte">
            <a:bevelT w="13500" h="13500" prst="angle"/>
            <a:bevelB w="13500" h="13500" prst="angle"/>
            <a:extrusionClr>
              <a:srgbClr val="008080"/>
            </a:extrusionClr>
          </a:sp3d>
        </p:spPr>
        <p:txBody>
          <a:bodyPr wrap="none" anchor="ctr">
            <a:flatTx/>
          </a:bodyPr>
          <a:lstStyle/>
          <a:p>
            <a:endParaRPr lang="zh-CN" altLang="en-US">
              <a:latin typeface="微软雅黑" pitchFamily="34" charset="-122"/>
              <a:ea typeface="微软雅黑" pitchFamily="34" charset="-122"/>
            </a:endParaRPr>
          </a:p>
        </p:txBody>
      </p:sp>
      <p:sp>
        <p:nvSpPr>
          <p:cNvPr id="37899" name="Oval 73"/>
          <p:cNvSpPr>
            <a:spLocks noChangeArrowheads="1"/>
          </p:cNvSpPr>
          <p:nvPr/>
        </p:nvSpPr>
        <p:spPr bwMode="auto">
          <a:xfrm>
            <a:off x="2236788" y="5016500"/>
            <a:ext cx="1412875" cy="1277938"/>
          </a:xfrm>
          <a:prstGeom prst="ellipse">
            <a:avLst/>
          </a:prstGeom>
          <a:noFill/>
          <a:ln w="12700">
            <a:solidFill>
              <a:srgbClr val="008080"/>
            </a:solidFill>
            <a:round/>
            <a:headEnd/>
            <a:tailEnd/>
          </a:ln>
          <a:scene3d>
            <a:camera prst="legacyObliqueTopRight">
              <a:rot lat="20099985" lon="20399984" rev="0"/>
            </a:camera>
            <a:lightRig rig="legacyFlat2" dir="t"/>
          </a:scene3d>
          <a:sp3d extrusionH="430200" prstMaterial="legacyMatte">
            <a:bevelT w="13500" h="13500" prst="angle"/>
            <a:bevelB w="13500" h="13500" prst="angle"/>
            <a:extrusionClr>
              <a:srgbClr val="008080"/>
            </a:extrusionClr>
          </a:sp3d>
        </p:spPr>
        <p:txBody>
          <a:bodyPr wrap="none" anchor="ctr">
            <a:flatTx/>
          </a:bodyPr>
          <a:lstStyle/>
          <a:p>
            <a:endParaRPr lang="zh-CN" altLang="en-US">
              <a:latin typeface="微软雅黑" pitchFamily="34" charset="-122"/>
              <a:ea typeface="微软雅黑" pitchFamily="34" charset="-122"/>
            </a:endParaRPr>
          </a:p>
        </p:txBody>
      </p:sp>
      <p:sp>
        <p:nvSpPr>
          <p:cNvPr id="37900" name="Rectangle 74"/>
          <p:cNvSpPr>
            <a:spLocks noChangeArrowheads="1"/>
          </p:cNvSpPr>
          <p:nvPr>
            <p:custDataLst>
              <p:tags r:id="rId1"/>
            </p:custDataLst>
          </p:nvPr>
        </p:nvSpPr>
        <p:spPr bwMode="auto">
          <a:xfrm>
            <a:off x="2417763" y="2366963"/>
            <a:ext cx="1166812" cy="488950"/>
          </a:xfrm>
          <a:prstGeom prst="rect">
            <a:avLst/>
          </a:prstGeom>
          <a:noFill/>
          <a:ln w="9525">
            <a:noFill/>
            <a:miter lim="800000"/>
            <a:headEnd/>
            <a:tailEnd/>
          </a:ln>
        </p:spPr>
        <p:txBody>
          <a:bodyPr lIns="0" tIns="0" rIns="0" bIns="0" anchor="ctr" anchorCtr="1">
            <a:spAutoFit/>
          </a:bodyPr>
          <a:lstStyle/>
          <a:p>
            <a:pPr marL="177800" indent="-177800" algn="ctr" defTabSz="787400">
              <a:spcBef>
                <a:spcPct val="20000"/>
              </a:spcBef>
            </a:pPr>
            <a:r>
              <a:rPr lang="en-US" altLang="zh-CN" sz="1600">
                <a:latin typeface="微软雅黑" pitchFamily="34" charset="-122"/>
                <a:ea typeface="微软雅黑" pitchFamily="34" charset="-122"/>
              </a:rPr>
              <a:t>5.</a:t>
            </a:r>
            <a:r>
              <a:rPr lang="zh-CN" altLang="en-US" sz="1600">
                <a:latin typeface="微软雅黑" pitchFamily="34" charset="-122"/>
                <a:ea typeface="微软雅黑" pitchFamily="34" charset="-122"/>
              </a:rPr>
              <a:t>公共服务系统</a:t>
            </a:r>
          </a:p>
        </p:txBody>
      </p:sp>
      <p:sp>
        <p:nvSpPr>
          <p:cNvPr id="37901" name="Rectangle 75"/>
          <p:cNvSpPr>
            <a:spLocks noChangeArrowheads="1"/>
          </p:cNvSpPr>
          <p:nvPr>
            <p:custDataLst>
              <p:tags r:id="rId2"/>
            </p:custDataLst>
          </p:nvPr>
        </p:nvSpPr>
        <p:spPr bwMode="auto">
          <a:xfrm>
            <a:off x="2489200" y="3054350"/>
            <a:ext cx="1239838" cy="488950"/>
          </a:xfrm>
          <a:prstGeom prst="rect">
            <a:avLst/>
          </a:prstGeom>
          <a:noFill/>
          <a:ln w="9525" algn="ctr">
            <a:noFill/>
            <a:miter lim="800000"/>
            <a:headEnd/>
            <a:tailEnd/>
          </a:ln>
        </p:spPr>
        <p:txBody>
          <a:bodyPr lIns="0" tIns="0" rIns="0" bIns="0" anchor="ctr" anchorCtr="1">
            <a:spAutoFit/>
          </a:bodyPr>
          <a:lstStyle/>
          <a:p>
            <a:pPr marL="177800" indent="-177800" algn="ctr" defTabSz="787400">
              <a:spcBef>
                <a:spcPct val="20000"/>
              </a:spcBef>
            </a:pPr>
            <a:r>
              <a:rPr lang="en-US" altLang="zh-CN" sz="1600">
                <a:latin typeface="微软雅黑" pitchFamily="34" charset="-122"/>
                <a:ea typeface="微软雅黑" pitchFamily="34" charset="-122"/>
              </a:rPr>
              <a:t>4.</a:t>
            </a:r>
            <a:r>
              <a:rPr lang="zh-CN" altLang="en-US" sz="1600">
                <a:latin typeface="微软雅黑" pitchFamily="34" charset="-122"/>
                <a:ea typeface="微软雅黑" pitchFamily="34" charset="-122"/>
              </a:rPr>
              <a:t>物流企业管理系统</a:t>
            </a:r>
          </a:p>
        </p:txBody>
      </p:sp>
      <p:sp>
        <p:nvSpPr>
          <p:cNvPr id="37902" name="Rectangle 76"/>
          <p:cNvSpPr>
            <a:spLocks noChangeArrowheads="1"/>
          </p:cNvSpPr>
          <p:nvPr>
            <p:custDataLst>
              <p:tags r:id="rId3"/>
            </p:custDataLst>
          </p:nvPr>
        </p:nvSpPr>
        <p:spPr bwMode="auto">
          <a:xfrm>
            <a:off x="2489200" y="3773488"/>
            <a:ext cx="1095375" cy="488950"/>
          </a:xfrm>
          <a:prstGeom prst="rect">
            <a:avLst/>
          </a:prstGeom>
          <a:noFill/>
          <a:ln w="9525" algn="ctr">
            <a:noFill/>
            <a:miter lim="800000"/>
            <a:headEnd/>
            <a:tailEnd/>
          </a:ln>
        </p:spPr>
        <p:txBody>
          <a:bodyPr lIns="0" tIns="0" rIns="0" bIns="0" anchor="ctr" anchorCtr="1">
            <a:spAutoFit/>
          </a:bodyPr>
          <a:lstStyle/>
          <a:p>
            <a:pPr marL="177800" indent="-177800" algn="ctr" defTabSz="787400">
              <a:spcBef>
                <a:spcPct val="20000"/>
              </a:spcBef>
            </a:pPr>
            <a:r>
              <a:rPr lang="en-US" altLang="zh-CN" sz="1600">
                <a:latin typeface="微软雅黑" pitchFamily="34" charset="-122"/>
                <a:ea typeface="微软雅黑" pitchFamily="34" charset="-122"/>
              </a:rPr>
              <a:t>3.</a:t>
            </a:r>
            <a:r>
              <a:rPr lang="zh-CN" altLang="en-US" sz="1600">
                <a:latin typeface="微软雅黑" pitchFamily="34" charset="-122"/>
                <a:ea typeface="微软雅黑" pitchFamily="34" charset="-122"/>
              </a:rPr>
              <a:t>物流交易管理系统</a:t>
            </a:r>
          </a:p>
        </p:txBody>
      </p:sp>
      <p:sp>
        <p:nvSpPr>
          <p:cNvPr id="37903" name="Rectangle 77"/>
          <p:cNvSpPr>
            <a:spLocks noChangeArrowheads="1"/>
          </p:cNvSpPr>
          <p:nvPr>
            <p:custDataLst>
              <p:tags r:id="rId4"/>
            </p:custDataLst>
          </p:nvPr>
        </p:nvSpPr>
        <p:spPr bwMode="auto">
          <a:xfrm>
            <a:off x="2417763" y="4494213"/>
            <a:ext cx="1238250" cy="488950"/>
          </a:xfrm>
          <a:prstGeom prst="rect">
            <a:avLst/>
          </a:prstGeom>
          <a:noFill/>
          <a:ln w="9525" algn="ctr">
            <a:noFill/>
            <a:miter lim="800000"/>
            <a:headEnd/>
            <a:tailEnd/>
          </a:ln>
        </p:spPr>
        <p:txBody>
          <a:bodyPr lIns="0" tIns="0" rIns="0" bIns="0" anchor="ctr" anchorCtr="1">
            <a:spAutoFit/>
          </a:bodyPr>
          <a:lstStyle/>
          <a:p>
            <a:pPr marL="177800" indent="-177800" algn="ctr" defTabSz="787400">
              <a:spcBef>
                <a:spcPct val="20000"/>
              </a:spcBef>
            </a:pPr>
            <a:r>
              <a:rPr lang="en-US" altLang="zh-CN" sz="1600">
                <a:latin typeface="微软雅黑" pitchFamily="34" charset="-122"/>
                <a:ea typeface="微软雅黑" pitchFamily="34" charset="-122"/>
              </a:rPr>
              <a:t>2.</a:t>
            </a:r>
            <a:r>
              <a:rPr lang="zh-CN" altLang="en-US" sz="1600">
                <a:latin typeface="微软雅黑" pitchFamily="34" charset="-122"/>
                <a:ea typeface="微软雅黑" pitchFamily="34" charset="-122"/>
              </a:rPr>
              <a:t>多基地运营管理系统</a:t>
            </a:r>
          </a:p>
        </p:txBody>
      </p:sp>
      <p:sp>
        <p:nvSpPr>
          <p:cNvPr id="37904" name="Rectangle 78"/>
          <p:cNvSpPr>
            <a:spLocks noChangeArrowheads="1"/>
          </p:cNvSpPr>
          <p:nvPr>
            <p:custDataLst>
              <p:tags r:id="rId5"/>
            </p:custDataLst>
          </p:nvPr>
        </p:nvSpPr>
        <p:spPr bwMode="auto">
          <a:xfrm>
            <a:off x="2346325" y="5502275"/>
            <a:ext cx="1238250" cy="488950"/>
          </a:xfrm>
          <a:prstGeom prst="rect">
            <a:avLst/>
          </a:prstGeom>
          <a:noFill/>
          <a:ln w="9525" algn="ctr">
            <a:noFill/>
            <a:miter lim="800000"/>
            <a:headEnd/>
            <a:tailEnd/>
          </a:ln>
        </p:spPr>
        <p:txBody>
          <a:bodyPr lIns="0" tIns="0" rIns="0" bIns="0" anchor="ctr" anchorCtr="1">
            <a:spAutoFit/>
          </a:bodyPr>
          <a:lstStyle/>
          <a:p>
            <a:pPr marL="177800" indent="-177800" algn="ctr" defTabSz="787400">
              <a:spcBef>
                <a:spcPct val="20000"/>
              </a:spcBef>
            </a:pPr>
            <a:r>
              <a:rPr lang="en-US" altLang="zh-CN" sz="1600">
                <a:latin typeface="微软雅黑" pitchFamily="34" charset="-122"/>
                <a:ea typeface="微软雅黑" pitchFamily="34" charset="-122"/>
              </a:rPr>
              <a:t>1.</a:t>
            </a:r>
            <a:r>
              <a:rPr lang="zh-CN" altLang="en-US" sz="1600">
                <a:latin typeface="微软雅黑" pitchFamily="34" charset="-122"/>
                <a:ea typeface="微软雅黑" pitchFamily="34" charset="-122"/>
              </a:rPr>
              <a:t>单基地运营管理系统</a:t>
            </a:r>
          </a:p>
        </p:txBody>
      </p:sp>
      <p:sp>
        <p:nvSpPr>
          <p:cNvPr id="37905" name="AutoShape 79"/>
          <p:cNvSpPr>
            <a:spLocks noChangeArrowheads="1"/>
          </p:cNvSpPr>
          <p:nvPr/>
        </p:nvSpPr>
        <p:spPr bwMode="blackWhite">
          <a:xfrm>
            <a:off x="6319838" y="5487988"/>
            <a:ext cx="1714500" cy="1081087"/>
          </a:xfrm>
          <a:prstGeom prst="wedgeRoundRectCallout">
            <a:avLst>
              <a:gd name="adj1" fmla="val -239722"/>
              <a:gd name="adj2" fmla="val -37370"/>
              <a:gd name="adj3" fmla="val 16667"/>
            </a:avLst>
          </a:prstGeom>
          <a:noFill/>
          <a:ln w="3175" algn="ctr">
            <a:noFill/>
            <a:miter lim="800000"/>
            <a:headEnd/>
            <a:tailEnd/>
          </a:ln>
        </p:spPr>
        <p:txBody>
          <a:bodyPr lIns="109728" tIns="21308" rIns="21308" bIns="21308" anchor="ctr"/>
          <a:lstStyle/>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客户管理</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物业管理</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财务管理</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行政管理</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安全管理</a:t>
            </a:r>
          </a:p>
        </p:txBody>
      </p:sp>
      <p:sp>
        <p:nvSpPr>
          <p:cNvPr id="37906" name="AutoShape 80"/>
          <p:cNvSpPr>
            <a:spLocks noChangeArrowheads="1"/>
          </p:cNvSpPr>
          <p:nvPr/>
        </p:nvSpPr>
        <p:spPr bwMode="blackWhite">
          <a:xfrm>
            <a:off x="6319838" y="4265613"/>
            <a:ext cx="1714500" cy="1152525"/>
          </a:xfrm>
          <a:prstGeom prst="wedgeRoundRectCallout">
            <a:avLst>
              <a:gd name="adj1" fmla="val -264352"/>
              <a:gd name="adj2" fmla="val 7852"/>
              <a:gd name="adj3" fmla="val 16667"/>
            </a:avLst>
          </a:prstGeom>
          <a:noFill/>
          <a:ln w="3175" algn="ctr">
            <a:noFill/>
            <a:miter lim="800000"/>
            <a:headEnd/>
            <a:tailEnd/>
          </a:ln>
        </p:spPr>
        <p:txBody>
          <a:bodyPr lIns="109728" tIns="21308" rIns="21308" bIns="21308" anchor="ctr"/>
          <a:lstStyle/>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运营监控</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财务监控</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数据共享与交换</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决策支持</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增值服务管理</a:t>
            </a:r>
          </a:p>
        </p:txBody>
      </p:sp>
      <p:sp>
        <p:nvSpPr>
          <p:cNvPr id="37907" name="AutoShape 81"/>
          <p:cNvSpPr>
            <a:spLocks noChangeArrowheads="1"/>
          </p:cNvSpPr>
          <p:nvPr/>
        </p:nvSpPr>
        <p:spPr bwMode="blackWhite">
          <a:xfrm>
            <a:off x="6319838" y="3571875"/>
            <a:ext cx="1584325" cy="576263"/>
          </a:xfrm>
          <a:prstGeom prst="wedgeRoundRectCallout">
            <a:avLst>
              <a:gd name="adj1" fmla="val -282264"/>
              <a:gd name="adj2" fmla="val 45315"/>
              <a:gd name="adj3" fmla="val 16667"/>
            </a:avLst>
          </a:prstGeom>
          <a:noFill/>
          <a:ln w="3175" algn="ctr">
            <a:noFill/>
            <a:miter lim="800000"/>
            <a:headEnd/>
            <a:tailEnd/>
          </a:ln>
        </p:spPr>
        <p:txBody>
          <a:bodyPr lIns="109728" tIns="21308" rIns="21308" bIns="21308" anchor="ctr"/>
          <a:lstStyle/>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信息交易</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商务服务</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金融服务</a:t>
            </a:r>
          </a:p>
        </p:txBody>
      </p:sp>
      <p:sp>
        <p:nvSpPr>
          <p:cNvPr id="37908" name="AutoShape 82"/>
          <p:cNvSpPr>
            <a:spLocks noChangeArrowheads="1"/>
          </p:cNvSpPr>
          <p:nvPr/>
        </p:nvSpPr>
        <p:spPr bwMode="blackWhite">
          <a:xfrm>
            <a:off x="6319838" y="2420938"/>
            <a:ext cx="1728787" cy="935037"/>
          </a:xfrm>
          <a:prstGeom prst="wedgeRoundRectCallout">
            <a:avLst>
              <a:gd name="adj1" fmla="val -224838"/>
              <a:gd name="adj2" fmla="val 66977"/>
              <a:gd name="adj3" fmla="val 16667"/>
            </a:avLst>
          </a:prstGeom>
          <a:noFill/>
          <a:ln w="3175" algn="ctr">
            <a:noFill/>
            <a:miter lim="800000"/>
            <a:headEnd/>
            <a:tailEnd/>
          </a:ln>
        </p:spPr>
        <p:txBody>
          <a:bodyPr lIns="109728" tIns="21308" rIns="21308" bIns="21308" anchor="ctr"/>
          <a:lstStyle/>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订单管理系统</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业务管理系统</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售后服务管理系统</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财务管理系统</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行政管理系统</a:t>
            </a:r>
          </a:p>
        </p:txBody>
      </p:sp>
      <p:sp>
        <p:nvSpPr>
          <p:cNvPr id="37909" name="Rectangle 84"/>
          <p:cNvSpPr>
            <a:spLocks noChangeArrowheads="1"/>
          </p:cNvSpPr>
          <p:nvPr/>
        </p:nvSpPr>
        <p:spPr bwMode="blackWhite">
          <a:xfrm>
            <a:off x="6391275" y="1339850"/>
            <a:ext cx="1852613" cy="892175"/>
          </a:xfrm>
          <a:prstGeom prst="rect">
            <a:avLst/>
          </a:prstGeom>
          <a:noFill/>
          <a:ln w="3175" algn="ctr">
            <a:noFill/>
            <a:miter lim="800000"/>
            <a:headEnd/>
            <a:tailEnd/>
          </a:ln>
        </p:spPr>
        <p:txBody>
          <a:bodyPr lIns="109728" tIns="21308" rIns="21308" bIns="21308" anchor="ctr"/>
          <a:lstStyle/>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公众查询功能</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呼叫中心</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电子政务接口管理系统</a:t>
            </a:r>
          </a:p>
          <a:p>
            <a:pPr marL="177800" indent="-177800" defTabSz="804863" eaLnBrk="0" hangingPunct="0">
              <a:buClr>
                <a:schemeClr val="tx2"/>
              </a:buClr>
              <a:buFont typeface="Wingdings" pitchFamily="2" charset="2"/>
              <a:buChar char="n"/>
            </a:pPr>
            <a:r>
              <a:rPr lang="zh-CN" altLang="en-US" sz="1200">
                <a:solidFill>
                  <a:schemeClr val="bg1"/>
                </a:solidFill>
                <a:latin typeface="微软雅黑" pitchFamily="34" charset="-122"/>
                <a:ea typeface="微软雅黑" pitchFamily="34" charset="-122"/>
              </a:rPr>
              <a:t>中介服务组织管理系统</a:t>
            </a:r>
          </a:p>
        </p:txBody>
      </p:sp>
      <p:cxnSp>
        <p:nvCxnSpPr>
          <p:cNvPr id="37910" name="AutoShape 85"/>
          <p:cNvCxnSpPr>
            <a:cxnSpLocks noChangeShapeType="1"/>
            <a:stCxn id="37900" idx="3"/>
            <a:endCxn id="37890" idx="1"/>
          </p:cNvCxnSpPr>
          <p:nvPr/>
        </p:nvCxnSpPr>
        <p:spPr bwMode="blackWhite">
          <a:xfrm flipV="1">
            <a:off x="3584575" y="1758950"/>
            <a:ext cx="2735263" cy="852488"/>
          </a:xfrm>
          <a:prstGeom prst="bentConnector3">
            <a:avLst>
              <a:gd name="adj1" fmla="val 50000"/>
            </a:avLst>
          </a:prstGeom>
          <a:noFill/>
          <a:ln w="6350">
            <a:solidFill>
              <a:srgbClr val="008080"/>
            </a:solidFill>
            <a:prstDash val="dash"/>
            <a:miter lim="800000"/>
            <a:headEnd/>
            <a:tailEnd type="triangle" w="med" len="med"/>
          </a:ln>
        </p:spPr>
      </p:cxnSp>
      <p:cxnSp>
        <p:nvCxnSpPr>
          <p:cNvPr id="37911" name="AutoShape 86"/>
          <p:cNvCxnSpPr>
            <a:cxnSpLocks noChangeShapeType="1"/>
            <a:stCxn id="37901" idx="3"/>
            <a:endCxn id="37908" idx="1"/>
          </p:cNvCxnSpPr>
          <p:nvPr/>
        </p:nvCxnSpPr>
        <p:spPr bwMode="blackWhite">
          <a:xfrm flipV="1">
            <a:off x="3729038" y="2889250"/>
            <a:ext cx="2590800" cy="409575"/>
          </a:xfrm>
          <a:prstGeom prst="bentConnector3">
            <a:avLst>
              <a:gd name="adj1" fmla="val 50000"/>
            </a:avLst>
          </a:prstGeom>
          <a:noFill/>
          <a:ln w="6350">
            <a:solidFill>
              <a:srgbClr val="008080"/>
            </a:solidFill>
            <a:prstDash val="dash"/>
            <a:miter lim="800000"/>
            <a:headEnd/>
            <a:tailEnd type="triangle" w="med" len="med"/>
          </a:ln>
        </p:spPr>
      </p:cxnSp>
      <p:cxnSp>
        <p:nvCxnSpPr>
          <p:cNvPr id="37912" name="AutoShape 87"/>
          <p:cNvCxnSpPr>
            <a:cxnSpLocks noChangeShapeType="1"/>
            <a:stCxn id="37902" idx="3"/>
            <a:endCxn id="37892" idx="1"/>
          </p:cNvCxnSpPr>
          <p:nvPr/>
        </p:nvCxnSpPr>
        <p:spPr bwMode="blackWhite">
          <a:xfrm flipV="1">
            <a:off x="3584575" y="3868738"/>
            <a:ext cx="2735263" cy="149225"/>
          </a:xfrm>
          <a:prstGeom prst="bentConnector3">
            <a:avLst>
              <a:gd name="adj1" fmla="val 50000"/>
            </a:avLst>
          </a:prstGeom>
          <a:noFill/>
          <a:ln w="6350">
            <a:solidFill>
              <a:srgbClr val="008080"/>
            </a:solidFill>
            <a:prstDash val="dash"/>
            <a:miter lim="800000"/>
            <a:headEnd/>
            <a:tailEnd type="triangle" w="med" len="med"/>
          </a:ln>
        </p:spPr>
      </p:cxnSp>
      <p:cxnSp>
        <p:nvCxnSpPr>
          <p:cNvPr id="37913" name="AutoShape 88"/>
          <p:cNvCxnSpPr>
            <a:cxnSpLocks noChangeShapeType="1"/>
            <a:stCxn id="37903" idx="3"/>
            <a:endCxn id="37893" idx="1"/>
          </p:cNvCxnSpPr>
          <p:nvPr/>
        </p:nvCxnSpPr>
        <p:spPr bwMode="blackWhite">
          <a:xfrm>
            <a:off x="3656013" y="4738688"/>
            <a:ext cx="2663825" cy="103187"/>
          </a:xfrm>
          <a:prstGeom prst="bentConnector3">
            <a:avLst>
              <a:gd name="adj1" fmla="val 50000"/>
            </a:avLst>
          </a:prstGeom>
          <a:noFill/>
          <a:ln w="6350">
            <a:solidFill>
              <a:srgbClr val="008080"/>
            </a:solidFill>
            <a:prstDash val="dash"/>
            <a:miter lim="800000"/>
            <a:headEnd/>
            <a:tailEnd type="triangle" w="med" len="med"/>
          </a:ln>
        </p:spPr>
      </p:cxnSp>
      <p:cxnSp>
        <p:nvCxnSpPr>
          <p:cNvPr id="37914" name="AutoShape 89"/>
          <p:cNvCxnSpPr>
            <a:cxnSpLocks noChangeShapeType="1"/>
            <a:stCxn id="37904" idx="3"/>
            <a:endCxn id="37905" idx="1"/>
          </p:cNvCxnSpPr>
          <p:nvPr/>
        </p:nvCxnSpPr>
        <p:spPr bwMode="blackWhite">
          <a:xfrm>
            <a:off x="3584575" y="5746750"/>
            <a:ext cx="2735263" cy="282575"/>
          </a:xfrm>
          <a:prstGeom prst="bentConnector3">
            <a:avLst>
              <a:gd name="adj1" fmla="val 50000"/>
            </a:avLst>
          </a:prstGeom>
          <a:noFill/>
          <a:ln w="6350">
            <a:solidFill>
              <a:srgbClr val="008080"/>
            </a:solidFill>
            <a:prstDash val="dash"/>
            <a:miter lim="800000"/>
            <a:headEnd/>
            <a:tailEnd type="triangle" w="med" len="med"/>
          </a:ln>
        </p:spPr>
      </p:cxnSp>
      <p:sp>
        <p:nvSpPr>
          <p:cNvPr id="37917" name="Rectangle 29"/>
          <p:cNvSpPr>
            <a:spLocks noChangeArrowheads="1"/>
          </p:cNvSpPr>
          <p:nvPr/>
        </p:nvSpPr>
        <p:spPr bwMode="auto">
          <a:xfrm>
            <a:off x="323850" y="765175"/>
            <a:ext cx="5878513" cy="603250"/>
          </a:xfrm>
          <a:prstGeom prst="rect">
            <a:avLst/>
          </a:prstGeom>
          <a:noFill/>
          <a:ln w="9525" algn="ctr">
            <a:noFill/>
            <a:miter lim="800000"/>
            <a:headEnd/>
            <a:tailEnd/>
          </a:ln>
          <a:effectLst/>
        </p:spPr>
        <p:txBody>
          <a:bodyPr/>
          <a:lstStyle/>
          <a:p>
            <a:pPr>
              <a:lnSpc>
                <a:spcPct val="140000"/>
              </a:lnSpc>
            </a:pPr>
            <a:r>
              <a:rPr lang="zh-CN" altLang="en-US" sz="2000" b="1">
                <a:solidFill>
                  <a:srgbClr val="CC0000"/>
                </a:solidFill>
                <a:latin typeface="微软雅黑" pitchFamily="34" charset="-122"/>
                <a:ea typeface="微软雅黑" pitchFamily="34" charset="-122"/>
                <a:cs typeface="宋体" charset="-122"/>
                <a:sym typeface="微软雅黑" pitchFamily="34" charset="-122"/>
              </a:rPr>
              <a:t>（</a:t>
            </a:r>
            <a:r>
              <a:rPr lang="en-US" altLang="zh-CN" sz="2000" b="1">
                <a:solidFill>
                  <a:srgbClr val="CC0000"/>
                </a:solidFill>
                <a:latin typeface="微软雅黑" pitchFamily="34" charset="-122"/>
                <a:ea typeface="微软雅黑" pitchFamily="34" charset="-122"/>
                <a:cs typeface="宋体" charset="-122"/>
                <a:sym typeface="微软雅黑" pitchFamily="34" charset="-122"/>
              </a:rPr>
              <a:t>7</a:t>
            </a:r>
            <a:r>
              <a:rPr lang="zh-CN" altLang="en-US" sz="2000" b="1">
                <a:solidFill>
                  <a:srgbClr val="CC0000"/>
                </a:solidFill>
                <a:latin typeface="微软雅黑" pitchFamily="34" charset="-122"/>
                <a:ea typeface="微软雅黑" pitchFamily="34" charset="-122"/>
                <a:cs typeface="宋体" charset="-122"/>
                <a:sym typeface="微软雅黑" pitchFamily="34" charset="-122"/>
              </a:rPr>
              <a:t>）循序渐进，层层打造园区信息化平台</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7"/>
          <p:cNvPicPr>
            <a:picLocks noChangeAspect="1" noChangeArrowheads="1"/>
          </p:cNvPicPr>
          <p:nvPr/>
        </p:nvPicPr>
        <p:blipFill>
          <a:blip r:embed="rId2" cstate="print"/>
          <a:srcRect/>
          <a:stretch>
            <a:fillRect/>
          </a:stretch>
        </p:blipFill>
        <p:spPr bwMode="auto">
          <a:xfrm>
            <a:off x="5435600" y="3789363"/>
            <a:ext cx="1873250" cy="2420937"/>
          </a:xfrm>
          <a:prstGeom prst="rect">
            <a:avLst/>
          </a:prstGeom>
          <a:noFill/>
          <a:ln w="9525">
            <a:noFill/>
            <a:miter lim="800000"/>
            <a:headEnd/>
            <a:tailEnd/>
          </a:ln>
        </p:spPr>
      </p:pic>
      <p:sp>
        <p:nvSpPr>
          <p:cNvPr id="2" name="灯片编号占位符 1"/>
          <p:cNvSpPr>
            <a:spLocks noGrp="1"/>
          </p:cNvSpPr>
          <p:nvPr>
            <p:ph type="sldNum" sz="quarter" idx="10"/>
          </p:nvPr>
        </p:nvSpPr>
        <p:spPr/>
        <p:txBody>
          <a:bodyPr/>
          <a:lstStyle/>
          <a:p>
            <a:pPr>
              <a:defRPr/>
            </a:pPr>
            <a:fld id="{6CE60570-E3F6-422A-BEFC-E028EAD7DDA3}" type="slidenum">
              <a:rPr lang="en-US" altLang="zh-CN" smtClean="0"/>
              <a:pPr>
                <a:defRPr/>
              </a:pPr>
              <a:t>20</a:t>
            </a:fld>
            <a:endParaRPr lang="en-US" altLang="zh-CN"/>
          </a:p>
        </p:txBody>
      </p:sp>
      <p:sp>
        <p:nvSpPr>
          <p:cNvPr id="38915" name="Rectangle 3"/>
          <p:cNvSpPr>
            <a:spLocks noChangeArrowheads="1"/>
          </p:cNvSpPr>
          <p:nvPr/>
        </p:nvSpPr>
        <p:spPr bwMode="auto">
          <a:xfrm>
            <a:off x="395288" y="1484313"/>
            <a:ext cx="8064500" cy="1939925"/>
          </a:xfrm>
          <a:prstGeom prst="rect">
            <a:avLst/>
          </a:prstGeom>
          <a:noFill/>
          <a:ln w="9525">
            <a:noFill/>
            <a:miter lim="800000"/>
            <a:headEnd/>
            <a:tailEnd/>
          </a:ln>
        </p:spPr>
        <p:txBody>
          <a:bodyPr>
            <a:spAutoFit/>
          </a:bodyPr>
          <a:lstStyle/>
          <a:p>
            <a:pPr marL="342900" indent="-342900">
              <a:lnSpc>
                <a:spcPct val="200000"/>
              </a:lnSpc>
              <a:buClr>
                <a:schemeClr val="bg2"/>
              </a:buClr>
              <a:buSzPct val="75000"/>
              <a:buFont typeface="Wingdings" pitchFamily="2" charset="2"/>
              <a:buChar char="n"/>
            </a:pPr>
            <a:r>
              <a:rPr lang="zh-CN" altLang="en-US" sz="2000">
                <a:solidFill>
                  <a:srgbClr val="000000"/>
                </a:solidFill>
                <a:latin typeface="微软雅黑" pitchFamily="34" charset="-122"/>
                <a:ea typeface="微软雅黑" pitchFamily="34" charset="-122"/>
                <a:sym typeface="微软雅黑" pitchFamily="34" charset="-122"/>
              </a:rPr>
              <a:t>园区运营管理涉及客户管理、安全管理、基础管理、财务管理、物业管理、运行维护管理等方方面面，为提高管理效率，对于园区管理要形成标准化、规范化的流程和体系。</a:t>
            </a:r>
            <a:endParaRPr lang="en-US" altLang="zh-CN" sz="2000">
              <a:solidFill>
                <a:srgbClr val="000000"/>
              </a:solidFill>
              <a:latin typeface="微软雅黑" pitchFamily="34" charset="-122"/>
              <a:ea typeface="微软雅黑" pitchFamily="34" charset="-122"/>
              <a:sym typeface="微软雅黑" pitchFamily="34" charset="-122"/>
            </a:endParaRPr>
          </a:p>
        </p:txBody>
      </p:sp>
      <p:sp>
        <p:nvSpPr>
          <p:cNvPr id="38916" name="Rectangle 2"/>
          <p:cNvSpPr>
            <a:spLocks noChangeArrowheads="1"/>
          </p:cNvSpPr>
          <p:nvPr/>
        </p:nvSpPr>
        <p:spPr bwMode="auto">
          <a:xfrm>
            <a:off x="323850" y="908050"/>
            <a:ext cx="7129463" cy="603250"/>
          </a:xfrm>
          <a:prstGeom prst="rect">
            <a:avLst/>
          </a:prstGeom>
          <a:noFill/>
          <a:ln w="9525">
            <a:noFill/>
            <a:miter lim="800000"/>
            <a:headEnd/>
            <a:tailEnd/>
          </a:ln>
        </p:spPr>
        <p:txBody>
          <a:bodyPr/>
          <a:lstStyle/>
          <a:p>
            <a:pPr>
              <a:lnSpc>
                <a:spcPct val="140000"/>
              </a:lnSpc>
            </a:pPr>
            <a:r>
              <a:rPr lang="zh-CN" altLang="en-US" sz="2000" b="1">
                <a:solidFill>
                  <a:srgbClr val="CC0000"/>
                </a:solidFill>
                <a:latin typeface="微软雅黑" pitchFamily="34" charset="-122"/>
                <a:ea typeface="微软雅黑" pitchFamily="34" charset="-122"/>
                <a:sym typeface="微软雅黑" pitchFamily="34" charset="-122"/>
              </a:rPr>
              <a:t>（</a:t>
            </a:r>
            <a:r>
              <a:rPr lang="en-US" altLang="zh-CN" sz="2000" b="1">
                <a:solidFill>
                  <a:srgbClr val="CC0000"/>
                </a:solidFill>
                <a:latin typeface="微软雅黑" pitchFamily="34" charset="-122"/>
                <a:ea typeface="微软雅黑" pitchFamily="34" charset="-122"/>
                <a:sym typeface="微软雅黑" pitchFamily="34" charset="-122"/>
              </a:rPr>
              <a:t>8</a:t>
            </a:r>
            <a:r>
              <a:rPr lang="zh-CN" altLang="en-US" sz="2000" b="1">
                <a:solidFill>
                  <a:srgbClr val="CC0000"/>
                </a:solidFill>
                <a:latin typeface="微软雅黑" pitchFamily="34" charset="-122"/>
                <a:ea typeface="微软雅黑" pitchFamily="34" charset="-122"/>
                <a:sym typeface="微软雅黑" pitchFamily="34" charset="-122"/>
              </a:rPr>
              <a:t>）持续改进，不断提升园区运营管理体系的标准化</a:t>
            </a:r>
            <a:endParaRPr lang="zh-CN" altLang="en-US" sz="2000">
              <a:solidFill>
                <a:srgbClr val="000000"/>
              </a:solidFill>
              <a:latin typeface="Arial" charset="0"/>
              <a:ea typeface="黑体" pitchFamily="49" charset="-122"/>
              <a:sym typeface="Arial" charset="0"/>
            </a:endParaRPr>
          </a:p>
        </p:txBody>
      </p:sp>
      <p:grpSp>
        <p:nvGrpSpPr>
          <p:cNvPr id="38917" name="组合 13"/>
          <p:cNvGrpSpPr>
            <a:grpSpLocks/>
          </p:cNvGrpSpPr>
          <p:nvPr/>
        </p:nvGrpSpPr>
        <p:grpSpPr bwMode="auto">
          <a:xfrm>
            <a:off x="684213" y="3933825"/>
            <a:ext cx="7643812" cy="2463800"/>
            <a:chOff x="1043608" y="3212976"/>
            <a:chExt cx="7644627" cy="2465065"/>
          </a:xfrm>
        </p:grpSpPr>
        <p:pic>
          <p:nvPicPr>
            <p:cNvPr id="38918" name="Picture 8"/>
            <p:cNvPicPr>
              <a:picLocks noChangeAspect="1" noChangeArrowheads="1"/>
            </p:cNvPicPr>
            <p:nvPr/>
          </p:nvPicPr>
          <p:blipFill>
            <a:blip r:embed="rId3" cstate="print"/>
            <a:srcRect/>
            <a:stretch>
              <a:fillRect/>
            </a:stretch>
          </p:blipFill>
          <p:spPr bwMode="auto">
            <a:xfrm>
              <a:off x="6948264" y="3284984"/>
              <a:ext cx="1739971" cy="2367930"/>
            </a:xfrm>
            <a:prstGeom prst="rect">
              <a:avLst/>
            </a:prstGeom>
            <a:noFill/>
            <a:ln w="9525">
              <a:noFill/>
              <a:miter lim="800000"/>
              <a:headEnd/>
              <a:tailEnd/>
            </a:ln>
          </p:spPr>
        </p:pic>
        <p:pic>
          <p:nvPicPr>
            <p:cNvPr id="38919" name="Picture 4"/>
            <p:cNvPicPr>
              <a:picLocks noChangeAspect="1" noChangeArrowheads="1"/>
            </p:cNvPicPr>
            <p:nvPr/>
          </p:nvPicPr>
          <p:blipFill>
            <a:blip r:embed="rId4" cstate="print"/>
            <a:srcRect/>
            <a:stretch>
              <a:fillRect/>
            </a:stretch>
          </p:blipFill>
          <p:spPr bwMode="auto">
            <a:xfrm>
              <a:off x="4499992" y="3212976"/>
              <a:ext cx="1773187" cy="2448272"/>
            </a:xfrm>
            <a:prstGeom prst="rect">
              <a:avLst/>
            </a:prstGeom>
            <a:noFill/>
            <a:ln w="9525">
              <a:noFill/>
              <a:miter lim="800000"/>
              <a:headEnd/>
              <a:tailEnd/>
            </a:ln>
          </p:spPr>
        </p:pic>
        <p:pic>
          <p:nvPicPr>
            <p:cNvPr id="38920" name="Picture 5"/>
            <p:cNvPicPr>
              <a:picLocks noChangeAspect="1" noChangeArrowheads="1"/>
            </p:cNvPicPr>
            <p:nvPr/>
          </p:nvPicPr>
          <p:blipFill>
            <a:blip r:embed="rId5" cstate="print"/>
            <a:srcRect/>
            <a:stretch>
              <a:fillRect/>
            </a:stretch>
          </p:blipFill>
          <p:spPr bwMode="auto">
            <a:xfrm>
              <a:off x="3275856" y="3212976"/>
              <a:ext cx="1794809" cy="2397646"/>
            </a:xfrm>
            <a:prstGeom prst="rect">
              <a:avLst/>
            </a:prstGeom>
            <a:noFill/>
            <a:ln w="9525">
              <a:noFill/>
              <a:miter lim="800000"/>
              <a:headEnd/>
              <a:tailEnd/>
            </a:ln>
          </p:spPr>
        </p:pic>
        <p:pic>
          <p:nvPicPr>
            <p:cNvPr id="38921" name="Picture 6"/>
            <p:cNvPicPr>
              <a:picLocks noChangeAspect="1" noChangeArrowheads="1"/>
            </p:cNvPicPr>
            <p:nvPr/>
          </p:nvPicPr>
          <p:blipFill>
            <a:blip r:embed="rId6" cstate="print"/>
            <a:srcRect/>
            <a:stretch>
              <a:fillRect/>
            </a:stretch>
          </p:blipFill>
          <p:spPr bwMode="auto">
            <a:xfrm>
              <a:off x="2267744" y="3212976"/>
              <a:ext cx="1686339" cy="2409056"/>
            </a:xfrm>
            <a:prstGeom prst="rect">
              <a:avLst/>
            </a:prstGeom>
            <a:noFill/>
            <a:ln w="9525">
              <a:noFill/>
              <a:miter lim="800000"/>
              <a:headEnd/>
              <a:tailEnd/>
            </a:ln>
          </p:spPr>
        </p:pic>
        <p:pic>
          <p:nvPicPr>
            <p:cNvPr id="38922" name="Picture 3"/>
            <p:cNvPicPr>
              <a:picLocks noChangeAspect="1" noChangeArrowheads="1"/>
            </p:cNvPicPr>
            <p:nvPr/>
          </p:nvPicPr>
          <p:blipFill>
            <a:blip r:embed="rId7" cstate="print"/>
            <a:srcRect t="3819"/>
            <a:stretch>
              <a:fillRect/>
            </a:stretch>
          </p:blipFill>
          <p:spPr bwMode="auto">
            <a:xfrm>
              <a:off x="1043608" y="3212976"/>
              <a:ext cx="1635192" cy="2465065"/>
            </a:xfrm>
            <a:prstGeom prst="rect">
              <a:avLst/>
            </a:prstGeom>
            <a:noFill/>
            <a:ln w="9525">
              <a:noFill/>
              <a:miter lim="800000"/>
              <a:headEnd/>
              <a:tailEnd/>
            </a:ln>
          </p:spPr>
        </p:pic>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1"/>
          <p:cNvSpPr>
            <a:spLocks noGrp="1"/>
          </p:cNvSpPr>
          <p:nvPr>
            <p:ph type="sldNum" sz="quarter" idx="10"/>
          </p:nvPr>
        </p:nvSpPr>
        <p:spPr/>
        <p:txBody>
          <a:bodyPr/>
          <a:lstStyle/>
          <a:p>
            <a:pPr>
              <a:defRPr/>
            </a:pPr>
            <a:fld id="{968A48F7-B5CE-4A10-8D4B-4C2847600CF7}" type="slidenum">
              <a:rPr lang="en-US" altLang="zh-CN"/>
              <a:pPr>
                <a:defRPr/>
              </a:pPr>
              <a:t>21</a:t>
            </a:fld>
            <a:endParaRPr lang="en-US" altLang="zh-CN"/>
          </a:p>
        </p:txBody>
      </p:sp>
      <p:sp>
        <p:nvSpPr>
          <p:cNvPr id="52226" name="Rectangle 3"/>
          <p:cNvSpPr txBox="1">
            <a:spLocks noGrp="1" noChangeArrowheads="1"/>
          </p:cNvSpPr>
          <p:nvPr/>
        </p:nvSpPr>
        <p:spPr bwMode="auto">
          <a:xfrm>
            <a:off x="8750300" y="6400800"/>
            <a:ext cx="393700" cy="457200"/>
          </a:xfrm>
          <a:prstGeom prst="rect">
            <a:avLst/>
          </a:prstGeom>
          <a:noFill/>
          <a:ln w="9525">
            <a:noFill/>
            <a:miter lim="800000"/>
            <a:headEnd/>
            <a:tailEnd/>
          </a:ln>
        </p:spPr>
        <p:txBody>
          <a:bodyPr anchor="b"/>
          <a:lstStyle/>
          <a:p>
            <a:pPr algn="r"/>
            <a:fld id="{A4BD6D79-6C5A-4847-AA3D-6993DEAAF1E6}" type="slidenum">
              <a:rPr kumimoji="0" lang="en-US" altLang="zh-CN" sz="1200">
                <a:latin typeface="Arial" charset="0"/>
                <a:cs typeface="Arial" charset="0"/>
              </a:rPr>
              <a:pPr algn="r"/>
              <a:t>21</a:t>
            </a:fld>
            <a:endParaRPr kumimoji="0" lang="en-US" altLang="zh-CN" sz="1200">
              <a:latin typeface="Arial" charset="0"/>
              <a:cs typeface="Arial" charset="0"/>
            </a:endParaRPr>
          </a:p>
        </p:txBody>
      </p:sp>
      <p:pic>
        <p:nvPicPr>
          <p:cNvPr id="52227" name="Picture 2"/>
          <p:cNvPicPr>
            <a:picLocks noChangeAspect="1" noChangeArrowheads="1"/>
          </p:cNvPicPr>
          <p:nvPr/>
        </p:nvPicPr>
        <p:blipFill>
          <a:blip r:embed="rId2" cstate="print"/>
          <a:srcRect/>
          <a:stretch>
            <a:fillRect/>
          </a:stretch>
        </p:blipFill>
        <p:spPr bwMode="auto">
          <a:xfrm>
            <a:off x="1679575" y="2393950"/>
            <a:ext cx="6200775" cy="4210050"/>
          </a:xfrm>
          <a:prstGeom prst="rect">
            <a:avLst/>
          </a:prstGeom>
          <a:noFill/>
          <a:ln w="9525">
            <a:noFill/>
            <a:miter lim="800000"/>
            <a:headEnd/>
            <a:tailEnd/>
          </a:ln>
        </p:spPr>
      </p:pic>
      <p:sp>
        <p:nvSpPr>
          <p:cNvPr id="11" name="矩形 10"/>
          <p:cNvSpPr/>
          <p:nvPr/>
        </p:nvSpPr>
        <p:spPr>
          <a:xfrm>
            <a:off x="3198042" y="2256430"/>
            <a:ext cx="3656770" cy="1200329"/>
          </a:xfrm>
          <a:prstGeom prst="rect">
            <a:avLst/>
          </a:prstGeom>
          <a:noFill/>
        </p:spPr>
        <p:txBody>
          <a:bodyPr wrap="none">
            <a:spAutoFit/>
            <a:scene3d>
              <a:camera prst="orthographicFront"/>
              <a:lightRig rig="threePt" dir="t"/>
            </a:scene3d>
            <a:sp3d extrusionH="57150">
              <a:bevelT w="38100" h="38100" prst="relaxedInset"/>
            </a:sp3d>
          </a:bodyPr>
          <a:lstStyle/>
          <a:p>
            <a:pPr algn="ctr">
              <a:defRPr/>
            </a:pPr>
            <a:r>
              <a:rPr kumimoji="0" lang="zh-CN" altLang="en-US" sz="7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楷体" pitchFamily="2" charset="-122"/>
                <a:ea typeface="华文楷体" pitchFamily="2" charset="-122"/>
              </a:rPr>
              <a:t>谢   谢！</a:t>
            </a:r>
            <a:endParaRPr kumimoji="0" lang="zh-CN" altLang="en-US" sz="7200" b="1" dirty="0">
              <a:ln w="24500" cmpd="dbl">
                <a:solidFill>
                  <a:srgbClr val="6CAAC0"/>
                </a:solidFill>
                <a:prstDash val="solid"/>
                <a:miter lim="800000"/>
              </a:ln>
              <a:solidFill>
                <a:schemeClr val="bg1"/>
              </a:solidFill>
              <a:effectLst>
                <a:outerShdw blurRad="38100" dist="38100" dir="7020000" algn="tl">
                  <a:srgbClr val="000000">
                    <a:alpha val="35000"/>
                  </a:srgbClr>
                </a:outerShdw>
              </a:effectLst>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pPr>
              <a:defRPr/>
            </a:pPr>
            <a:fld id="{14FFC3A6-5657-44ED-96A8-3B107B26E88F}" type="slidenum">
              <a:rPr lang="en-US" altLang="zh-CN" smtClean="0"/>
              <a:pPr>
                <a:defRPr/>
              </a:pPr>
              <a:t>2</a:t>
            </a:fld>
            <a:endParaRPr lang="en-US" altLang="zh-CN"/>
          </a:p>
        </p:txBody>
      </p:sp>
      <p:sp>
        <p:nvSpPr>
          <p:cNvPr id="5" name="标题 1"/>
          <p:cNvSpPr txBox="1">
            <a:spLocks/>
          </p:cNvSpPr>
          <p:nvPr/>
        </p:nvSpPr>
        <p:spPr bwMode="auto">
          <a:xfrm>
            <a:off x="539750" y="1600200"/>
            <a:ext cx="7686675" cy="358775"/>
          </a:xfrm>
          <a:prstGeom prst="rect">
            <a:avLst/>
          </a:prstGeom>
          <a:noFill/>
          <a:ln w="9525">
            <a:noFill/>
            <a:miter lim="800000"/>
            <a:headEnd/>
            <a:tailEnd/>
          </a:ln>
        </p:spPr>
        <p:txBody>
          <a:bodyPr bIns="46800" anchor="ctr"/>
          <a:lstStyle/>
          <a:p>
            <a:pPr eaLnBrk="0" hangingPunct="0">
              <a:defRPr/>
            </a:pPr>
            <a:r>
              <a:rPr kumimoji="0" lang="zh-CN" altLang="en-US" sz="3200" b="1" kern="0" dirty="0">
                <a:solidFill>
                  <a:srgbClr val="CC0000"/>
                </a:solidFill>
                <a:latin typeface="微软雅黑" pitchFamily="34" charset="-122"/>
                <a:ea typeface="微软雅黑" pitchFamily="34" charset="-122"/>
                <a:cs typeface="+mj-cs"/>
                <a:sym typeface="Trebuchet MS" pitchFamily="34" charset="0"/>
              </a:rPr>
              <a:t>第一部分</a:t>
            </a:r>
          </a:p>
        </p:txBody>
      </p:sp>
      <p:sp>
        <p:nvSpPr>
          <p:cNvPr id="17411" name="Line 4"/>
          <p:cNvSpPr>
            <a:spLocks noChangeShapeType="1"/>
          </p:cNvSpPr>
          <p:nvPr/>
        </p:nvSpPr>
        <p:spPr bwMode="auto">
          <a:xfrm>
            <a:off x="395288" y="2103438"/>
            <a:ext cx="8496300" cy="0"/>
          </a:xfrm>
          <a:prstGeom prst="line">
            <a:avLst/>
          </a:prstGeom>
          <a:noFill/>
          <a:ln w="9525">
            <a:solidFill>
              <a:srgbClr val="366B7E"/>
            </a:solidFill>
            <a:round/>
            <a:headEnd/>
            <a:tailEnd/>
          </a:ln>
          <a:effectLst>
            <a:prstShdw prst="shdw17" dist="17961" dir="2700000">
              <a:srgbClr val="20404C"/>
            </a:prstShdw>
          </a:effectLst>
        </p:spPr>
        <p:txBody>
          <a:bodyPr/>
          <a:lstStyle/>
          <a:p>
            <a:endParaRPr lang="zh-CN" altLang="en-US"/>
          </a:p>
        </p:txBody>
      </p:sp>
      <p:sp>
        <p:nvSpPr>
          <p:cNvPr id="17412" name="Rectangle 2"/>
          <p:cNvSpPr>
            <a:spLocks noChangeArrowheads="1"/>
          </p:cNvSpPr>
          <p:nvPr/>
        </p:nvSpPr>
        <p:spPr bwMode="auto">
          <a:xfrm>
            <a:off x="3635375" y="3789363"/>
            <a:ext cx="4608513" cy="533400"/>
          </a:xfrm>
          <a:prstGeom prst="rect">
            <a:avLst/>
          </a:prstGeom>
          <a:noFill/>
          <a:ln w="9525">
            <a:noFill/>
            <a:miter lim="800000"/>
            <a:headEnd/>
            <a:tailEnd/>
          </a:ln>
        </p:spPr>
        <p:txBody>
          <a:bodyPr bIns="46800" anchor="ctr"/>
          <a:lstStyle/>
          <a:p>
            <a:pPr algn="ctr"/>
            <a:r>
              <a:rPr lang="zh-CN" altLang="en-US" sz="2800" b="1" dirty="0">
                <a:solidFill>
                  <a:srgbClr val="CC0000"/>
                </a:solidFill>
                <a:latin typeface="黑体" pitchFamily="49" charset="-122"/>
                <a:ea typeface="微软雅黑" pitchFamily="34" charset="-122"/>
              </a:rPr>
              <a:t>中国物流园区</a:t>
            </a:r>
            <a:r>
              <a:rPr lang="zh-CN" altLang="en-US" sz="2800" b="1" dirty="0" smtClean="0">
                <a:solidFill>
                  <a:srgbClr val="CC0000"/>
                </a:solidFill>
                <a:latin typeface="黑体" pitchFamily="49" charset="-122"/>
                <a:ea typeface="微软雅黑" pitchFamily="34" charset="-122"/>
              </a:rPr>
              <a:t>发展情况概况</a:t>
            </a:r>
            <a:endParaRPr lang="zh-CN" altLang="en-US" sz="2800" b="1" dirty="0">
              <a:solidFill>
                <a:srgbClr val="CC0000"/>
              </a:solidFill>
              <a:latin typeface="黑体" pitchFamily="49" charset="-122"/>
              <a:ea typeface="微软雅黑"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CB5C2DC-F97B-4172-8CD4-1EE9476D78F5}" type="slidenum">
              <a:rPr lang="en-US" altLang="zh-CN" smtClean="0"/>
              <a:pPr>
                <a:defRPr/>
              </a:pPr>
              <a:t>3</a:t>
            </a:fld>
            <a:endParaRPr lang="en-US" altLang="zh-CN"/>
          </a:p>
        </p:txBody>
      </p:sp>
      <p:sp>
        <p:nvSpPr>
          <p:cNvPr id="18434" name="Rectangle 2"/>
          <p:cNvSpPr>
            <a:spLocks noChangeArrowheads="1"/>
          </p:cNvSpPr>
          <p:nvPr/>
        </p:nvSpPr>
        <p:spPr bwMode="auto">
          <a:xfrm>
            <a:off x="395288" y="620713"/>
            <a:ext cx="7129462" cy="603250"/>
          </a:xfrm>
          <a:prstGeom prst="rect">
            <a:avLst/>
          </a:prstGeom>
          <a:noFill/>
          <a:ln w="9525">
            <a:noFill/>
            <a:miter lim="800000"/>
            <a:headEnd/>
            <a:tailEnd/>
          </a:ln>
        </p:spPr>
        <p:txBody>
          <a:bodyPr/>
          <a:lstStyle/>
          <a:p>
            <a:pPr>
              <a:lnSpc>
                <a:spcPct val="140000"/>
              </a:lnSpc>
            </a:pPr>
            <a:r>
              <a:rPr lang="zh-CN" altLang="en-US" sz="2800" b="1">
                <a:solidFill>
                  <a:srgbClr val="CC0000"/>
                </a:solidFill>
                <a:latin typeface="微软雅黑" pitchFamily="34" charset="-122"/>
                <a:ea typeface="微软雅黑" pitchFamily="34" charset="-122"/>
                <a:sym typeface="微软雅黑" pitchFamily="34" charset="-122"/>
              </a:rPr>
              <a:t>物流园区起步晚，但发展迅速</a:t>
            </a:r>
            <a:endParaRPr lang="zh-CN" altLang="en-US" sz="1800">
              <a:solidFill>
                <a:srgbClr val="000000"/>
              </a:solidFill>
              <a:latin typeface="Arial" charset="0"/>
              <a:ea typeface="黑体" pitchFamily="49" charset="-122"/>
              <a:sym typeface="Arial" charset="0"/>
            </a:endParaRPr>
          </a:p>
        </p:txBody>
      </p:sp>
      <p:sp>
        <p:nvSpPr>
          <p:cNvPr id="18435" name="Line 17"/>
          <p:cNvSpPr>
            <a:spLocks noChangeShapeType="1"/>
          </p:cNvSpPr>
          <p:nvPr/>
        </p:nvSpPr>
        <p:spPr bwMode="auto">
          <a:xfrm>
            <a:off x="398463" y="1270000"/>
            <a:ext cx="7848600" cy="0"/>
          </a:xfrm>
          <a:prstGeom prst="line">
            <a:avLst/>
          </a:prstGeom>
          <a:noFill/>
          <a:ln w="9525">
            <a:solidFill>
              <a:srgbClr val="808080"/>
            </a:solidFill>
            <a:round/>
            <a:headEnd/>
            <a:tailEnd/>
          </a:ln>
        </p:spPr>
        <p:txBody>
          <a:bodyPr/>
          <a:lstStyle/>
          <a:p>
            <a:endParaRPr lang="zh-CN" altLang="en-US"/>
          </a:p>
        </p:txBody>
      </p:sp>
      <p:sp>
        <p:nvSpPr>
          <p:cNvPr id="18436" name="Rectangle 51"/>
          <p:cNvSpPr>
            <a:spLocks noChangeArrowheads="1"/>
          </p:cNvSpPr>
          <p:nvPr/>
        </p:nvSpPr>
        <p:spPr bwMode="auto">
          <a:xfrm>
            <a:off x="395288" y="1270000"/>
            <a:ext cx="215900" cy="71438"/>
          </a:xfrm>
          <a:prstGeom prst="rect">
            <a:avLst/>
          </a:prstGeom>
          <a:solidFill>
            <a:srgbClr val="CC0000"/>
          </a:solidFill>
          <a:ln w="9525">
            <a:noFill/>
            <a:miter lim="800000"/>
            <a:headEnd/>
            <a:tailEnd/>
          </a:ln>
        </p:spPr>
        <p:txBody>
          <a:bodyPr wrap="none" anchor="ctr"/>
          <a:lstStyle/>
          <a:p>
            <a:pPr algn="ctr"/>
            <a:endParaRPr lang="zh-CN" altLang="zh-CN" sz="1800" i="1">
              <a:solidFill>
                <a:srgbClr val="EB6112"/>
              </a:solidFill>
              <a:latin typeface="Arial" charset="0"/>
              <a:ea typeface="华文细黑" pitchFamily="2" charset="-122"/>
              <a:sym typeface="Arial" charset="0"/>
            </a:endParaRPr>
          </a:p>
        </p:txBody>
      </p:sp>
      <p:sp>
        <p:nvSpPr>
          <p:cNvPr id="18437" name="Rectangle 3"/>
          <p:cNvSpPr>
            <a:spLocks noChangeArrowheads="1"/>
          </p:cNvSpPr>
          <p:nvPr/>
        </p:nvSpPr>
        <p:spPr bwMode="auto">
          <a:xfrm>
            <a:off x="395288" y="1557338"/>
            <a:ext cx="4321175" cy="4892675"/>
          </a:xfrm>
          <a:prstGeom prst="rect">
            <a:avLst/>
          </a:prstGeom>
          <a:noFill/>
          <a:ln w="9525">
            <a:noFill/>
            <a:miter lim="800000"/>
            <a:headEnd/>
            <a:tailEnd/>
          </a:ln>
        </p:spPr>
        <p:txBody>
          <a:bodyPr>
            <a:spAutoFit/>
          </a:bodyPr>
          <a:lstStyle/>
          <a:p>
            <a:pPr marL="342900" indent="-342900">
              <a:lnSpc>
                <a:spcPct val="150000"/>
              </a:lnSpc>
              <a:buClr>
                <a:schemeClr val="bg2"/>
              </a:buClr>
              <a:buSzPct val="75000"/>
              <a:buFont typeface="Wingdings" pitchFamily="2" charset="2"/>
              <a:buChar char="n"/>
            </a:pPr>
            <a:r>
              <a:rPr lang="zh-CN" altLang="zh-CN" sz="1600">
                <a:latin typeface="微软雅黑" pitchFamily="34" charset="-122"/>
                <a:ea typeface="微软雅黑" pitchFamily="34" charset="-122"/>
              </a:rPr>
              <a:t>物流园区</a:t>
            </a:r>
            <a:r>
              <a:rPr lang="zh-CN" altLang="en-US" sz="1600">
                <a:latin typeface="微软雅黑" pitchFamily="34" charset="-122"/>
                <a:ea typeface="微软雅黑" pitchFamily="34" charset="-122"/>
              </a:rPr>
              <a:t>是</a:t>
            </a:r>
            <a:r>
              <a:rPr lang="zh-CN" altLang="zh-CN" sz="1600">
                <a:latin typeface="微软雅黑" pitchFamily="34" charset="-122"/>
                <a:ea typeface="微软雅黑" pitchFamily="34" charset="-122"/>
              </a:rPr>
              <a:t>我国物流业发展的一种重要形式，</a:t>
            </a:r>
            <a:r>
              <a:rPr lang="zh-CN" altLang="en-US" sz="1600">
                <a:latin typeface="微软雅黑" pitchFamily="34" charset="-122"/>
                <a:ea typeface="微软雅黑" pitchFamily="34" charset="-122"/>
              </a:rPr>
              <a:t>其</a:t>
            </a:r>
            <a:r>
              <a:rPr lang="zh-CN" altLang="zh-CN" sz="1600">
                <a:latin typeface="微软雅黑" pitchFamily="34" charset="-122"/>
                <a:ea typeface="微软雅黑" pitchFamily="34" charset="-122"/>
              </a:rPr>
              <a:t>集约化、规模化</a:t>
            </a:r>
            <a:r>
              <a:rPr lang="zh-CN" altLang="en-US" sz="1600">
                <a:latin typeface="微软雅黑" pitchFamily="34" charset="-122"/>
                <a:ea typeface="微软雅黑" pitchFamily="34" charset="-122"/>
              </a:rPr>
              <a:t>、组织化</a:t>
            </a:r>
            <a:r>
              <a:rPr lang="zh-CN" altLang="zh-CN" sz="1600">
                <a:latin typeface="微软雅黑" pitchFamily="34" charset="-122"/>
                <a:ea typeface="微软雅黑" pitchFamily="34" charset="-122"/>
              </a:rPr>
              <a:t>的优势</a:t>
            </a:r>
            <a:r>
              <a:rPr lang="zh-CN" altLang="en-US" sz="1600">
                <a:latin typeface="微软雅黑" pitchFamily="34" charset="-122"/>
                <a:ea typeface="微软雅黑" pitchFamily="34" charset="-122"/>
              </a:rPr>
              <a:t>，带动物流企业集群式发展，促使物流产业集聚效应产生，因此也成为</a:t>
            </a:r>
            <a:r>
              <a:rPr lang="zh-CN" altLang="zh-CN" sz="1600">
                <a:latin typeface="微软雅黑" pitchFamily="34" charset="-122"/>
                <a:ea typeface="微软雅黑" pitchFamily="34" charset="-122"/>
              </a:rPr>
              <a:t>推动物流业转型升级</a:t>
            </a:r>
            <a:r>
              <a:rPr lang="zh-CN" altLang="en-US" sz="1600">
                <a:latin typeface="微软雅黑" pitchFamily="34" charset="-122"/>
                <a:ea typeface="微软雅黑" pitchFamily="34" charset="-122"/>
              </a:rPr>
              <a:t>的重要载体</a:t>
            </a:r>
            <a:r>
              <a:rPr lang="zh-CN" altLang="zh-CN" sz="1600">
                <a:latin typeface="微软雅黑" pitchFamily="34" charset="-122"/>
                <a:ea typeface="微软雅黑" pitchFamily="34" charset="-122"/>
              </a:rPr>
              <a:t>。</a:t>
            </a:r>
            <a:endParaRPr lang="en-US" altLang="zh-CN" sz="1600">
              <a:latin typeface="微软雅黑" pitchFamily="34" charset="-122"/>
              <a:ea typeface="微软雅黑" pitchFamily="34" charset="-122"/>
            </a:endParaRPr>
          </a:p>
          <a:p>
            <a:pPr marL="342900" indent="-342900">
              <a:lnSpc>
                <a:spcPct val="150000"/>
              </a:lnSpc>
              <a:buClr>
                <a:schemeClr val="bg2"/>
              </a:buClr>
              <a:buSzPct val="75000"/>
              <a:buFont typeface="Wingdings" pitchFamily="2" charset="2"/>
              <a:buChar char="n"/>
            </a:pPr>
            <a:r>
              <a:rPr lang="zh-CN" altLang="zh-CN" sz="1600">
                <a:latin typeface="微软雅黑" pitchFamily="34" charset="-122"/>
                <a:ea typeface="微软雅黑" pitchFamily="34" charset="-122"/>
              </a:rPr>
              <a:t>从物流园区的发展历程来看，我国物流园区的发展</a:t>
            </a:r>
            <a:r>
              <a:rPr lang="zh-CN" altLang="en-US" sz="1600">
                <a:latin typeface="微软雅黑" pitchFamily="34" charset="-122"/>
                <a:ea typeface="微软雅黑" pitchFamily="34" charset="-122"/>
              </a:rPr>
              <a:t>也才十年</a:t>
            </a:r>
            <a:r>
              <a:rPr lang="zh-CN" altLang="zh-CN" sz="1600">
                <a:latin typeface="微软雅黑" pitchFamily="34" charset="-122"/>
                <a:ea typeface="微软雅黑" pitchFamily="34" charset="-122"/>
              </a:rPr>
              <a:t>。虽然起步较晚，但</a:t>
            </a:r>
            <a:r>
              <a:rPr lang="zh-CN" altLang="en-US" sz="1600">
                <a:latin typeface="微软雅黑" pitchFamily="34" charset="-122"/>
                <a:ea typeface="微软雅黑" pitchFamily="34" charset="-122"/>
              </a:rPr>
              <a:t>物流园区</a:t>
            </a:r>
            <a:r>
              <a:rPr lang="zh-CN" altLang="zh-CN" sz="1600">
                <a:latin typeface="微软雅黑" pitchFamily="34" charset="-122"/>
                <a:ea typeface="微软雅黑" pitchFamily="34" charset="-122"/>
              </a:rPr>
              <a:t>发展速度非常快</a:t>
            </a:r>
            <a:r>
              <a:rPr lang="zh-CN" altLang="en-US" sz="1600">
                <a:latin typeface="微软雅黑" pitchFamily="34" charset="-122"/>
                <a:ea typeface="微软雅黑" pitchFamily="34" charset="-122"/>
              </a:rPr>
              <a:t>，园区数量成倍增长，且投入运营的园区越来越多。</a:t>
            </a:r>
            <a:endParaRPr lang="en-US" altLang="zh-CN" sz="1600">
              <a:latin typeface="微软雅黑" pitchFamily="34" charset="-122"/>
              <a:ea typeface="微软雅黑" pitchFamily="34" charset="-122"/>
            </a:endParaRPr>
          </a:p>
          <a:p>
            <a:pPr marL="342900" indent="-342900">
              <a:lnSpc>
                <a:spcPct val="150000"/>
              </a:lnSpc>
              <a:buClr>
                <a:schemeClr val="bg2"/>
              </a:buClr>
              <a:buSzPct val="75000"/>
              <a:buFont typeface="Wingdings" pitchFamily="2" charset="2"/>
              <a:buChar char="n"/>
            </a:pPr>
            <a:r>
              <a:rPr lang="zh-CN" altLang="zh-CN" sz="1600">
                <a:latin typeface="微软雅黑" pitchFamily="34" charset="-122"/>
                <a:ea typeface="微软雅黑" pitchFamily="34" charset="-122"/>
              </a:rPr>
              <a:t>物流园区物流园区受到政府、企业的热烈追捧，规划建设现代物流园区成为很多省份地区推进现代物流发展的关键举措。</a:t>
            </a:r>
            <a:r>
              <a:rPr lang="zh-CN" altLang="en-US" sz="1600">
                <a:latin typeface="微软雅黑" pitchFamily="34" charset="-122"/>
                <a:ea typeface="微软雅黑" pitchFamily="34" charset="-122"/>
              </a:rPr>
              <a:t>园区热持久不退。</a:t>
            </a:r>
            <a:endParaRPr lang="en-US" altLang="zh-CN" sz="1600">
              <a:latin typeface="微软雅黑" pitchFamily="34" charset="-122"/>
              <a:ea typeface="微软雅黑" pitchFamily="34" charset="-122"/>
            </a:endParaRPr>
          </a:p>
        </p:txBody>
      </p:sp>
      <p:pic>
        <p:nvPicPr>
          <p:cNvPr id="18438" name="Picture 2"/>
          <p:cNvPicPr>
            <a:picLocks noChangeAspect="1" noChangeArrowheads="1"/>
          </p:cNvPicPr>
          <p:nvPr/>
        </p:nvPicPr>
        <p:blipFill>
          <a:blip r:embed="rId2" cstate="print"/>
          <a:srcRect/>
          <a:stretch>
            <a:fillRect/>
          </a:stretch>
        </p:blipFill>
        <p:spPr bwMode="auto">
          <a:xfrm>
            <a:off x="4572000" y="1557338"/>
            <a:ext cx="3784600" cy="2540000"/>
          </a:xfrm>
          <a:prstGeom prst="rect">
            <a:avLst/>
          </a:prstGeom>
          <a:noFill/>
          <a:ln w="9525">
            <a:noFill/>
            <a:miter lim="800000"/>
            <a:headEnd/>
            <a:tailEnd/>
          </a:ln>
        </p:spPr>
      </p:pic>
      <p:sp>
        <p:nvSpPr>
          <p:cNvPr id="18439" name="TextBox 11"/>
          <p:cNvSpPr txBox="1">
            <a:spLocks noChangeArrowheads="1"/>
          </p:cNvSpPr>
          <p:nvPr/>
        </p:nvSpPr>
        <p:spPr bwMode="auto">
          <a:xfrm>
            <a:off x="5148263" y="6524625"/>
            <a:ext cx="3455987" cy="247650"/>
          </a:xfrm>
          <a:prstGeom prst="rect">
            <a:avLst/>
          </a:prstGeom>
          <a:noFill/>
          <a:ln w="9525">
            <a:noFill/>
            <a:miter lim="800000"/>
            <a:headEnd/>
            <a:tailEnd/>
          </a:ln>
        </p:spPr>
        <p:txBody>
          <a:bodyPr>
            <a:spAutoFit/>
          </a:bodyPr>
          <a:lstStyle/>
          <a:p>
            <a:r>
              <a:rPr lang="zh-CN" altLang="en-US" sz="1000" i="1">
                <a:ea typeface="黑体" pitchFamily="49" charset="-122"/>
              </a:rPr>
              <a:t>数据来源：中物联</a:t>
            </a:r>
            <a:r>
              <a:rPr lang="en-US" altLang="zh-CN" sz="1000" i="1">
                <a:ea typeface="黑体" pitchFamily="49" charset="-122"/>
              </a:rPr>
              <a:t>《</a:t>
            </a:r>
            <a:r>
              <a:rPr lang="zh-CN" altLang="en-US" sz="1000" i="1">
                <a:ea typeface="黑体" pitchFamily="49" charset="-122"/>
              </a:rPr>
              <a:t>第三次全国物流园区调查报告</a:t>
            </a:r>
            <a:r>
              <a:rPr lang="en-US" altLang="zh-CN" sz="1000" i="1">
                <a:ea typeface="黑体" pitchFamily="49" charset="-122"/>
              </a:rPr>
              <a:t>》</a:t>
            </a:r>
            <a:endParaRPr lang="zh-CN" altLang="en-US" sz="1000" i="1">
              <a:ea typeface="黑体" pitchFamily="49" charset="-122"/>
            </a:endParaRPr>
          </a:p>
        </p:txBody>
      </p:sp>
      <p:pic>
        <p:nvPicPr>
          <p:cNvPr id="18440" name="Picture 3"/>
          <p:cNvPicPr>
            <a:picLocks noChangeAspect="1" noChangeArrowheads="1"/>
          </p:cNvPicPr>
          <p:nvPr/>
        </p:nvPicPr>
        <p:blipFill>
          <a:blip r:embed="rId3" cstate="print"/>
          <a:srcRect/>
          <a:stretch>
            <a:fillRect/>
          </a:stretch>
        </p:blipFill>
        <p:spPr bwMode="auto">
          <a:xfrm>
            <a:off x="4716463" y="4005263"/>
            <a:ext cx="4000500" cy="2495550"/>
          </a:xfrm>
          <a:prstGeom prst="rect">
            <a:avLst/>
          </a:prstGeom>
          <a:noFill/>
          <a:ln w="9525">
            <a:noFill/>
            <a:miter lim="800000"/>
            <a:headEnd/>
            <a:tailEnd/>
          </a:ln>
        </p:spPr>
      </p:pic>
      <p:sp>
        <p:nvSpPr>
          <p:cNvPr id="18441" name="Freeform 9"/>
          <p:cNvSpPr>
            <a:spLocks/>
          </p:cNvSpPr>
          <p:nvPr/>
        </p:nvSpPr>
        <p:spPr bwMode="gray">
          <a:xfrm rot="-1426108">
            <a:off x="5403850" y="2014538"/>
            <a:ext cx="2127250" cy="608012"/>
          </a:xfrm>
          <a:custGeom>
            <a:avLst/>
            <a:gdLst>
              <a:gd name="T0" fmla="*/ 0 w 4371"/>
              <a:gd name="T1" fmla="*/ 2147483647 h 1066"/>
              <a:gd name="T2" fmla="*/ 2147483647 w 4371"/>
              <a:gd name="T3" fmla="*/ 2147483647 h 1066"/>
              <a:gd name="T4" fmla="*/ 2147483647 w 4371"/>
              <a:gd name="T5" fmla="*/ 2147483647 h 1066"/>
              <a:gd name="T6" fmla="*/ 2147483647 w 4371"/>
              <a:gd name="T7" fmla="*/ 2147483647 h 1066"/>
              <a:gd name="T8" fmla="*/ 2147483647 w 4371"/>
              <a:gd name="T9" fmla="*/ 2147483647 h 1066"/>
              <a:gd name="T10" fmla="*/ 2147483647 w 4371"/>
              <a:gd name="T11" fmla="*/ 2147483647 h 1066"/>
              <a:gd name="T12" fmla="*/ 2147483647 w 4371"/>
              <a:gd name="T13" fmla="*/ 0 h 1066"/>
              <a:gd name="T14" fmla="*/ 2147483647 w 4371"/>
              <a:gd name="T15" fmla="*/ 2147483647 h 1066"/>
              <a:gd name="T16" fmla="*/ 2147483647 w 4371"/>
              <a:gd name="T17" fmla="*/ 2147483647 h 1066"/>
              <a:gd name="T18" fmla="*/ 2147483647 w 4371"/>
              <a:gd name="T19" fmla="*/ 2147483647 h 1066"/>
              <a:gd name="T20" fmla="*/ 2147483647 w 4371"/>
              <a:gd name="T21" fmla="*/ 2147483647 h 1066"/>
              <a:gd name="T22" fmla="*/ 2147483647 w 4371"/>
              <a:gd name="T23" fmla="*/ 2147483647 h 1066"/>
              <a:gd name="T24" fmla="*/ 2147483647 w 4371"/>
              <a:gd name="T25" fmla="*/ 2147483647 h 1066"/>
              <a:gd name="T26" fmla="*/ 2147483647 w 4371"/>
              <a:gd name="T27" fmla="*/ 2147483647 h 1066"/>
              <a:gd name="T28" fmla="*/ 2147483647 w 4371"/>
              <a:gd name="T29" fmla="*/ 2147483647 h 1066"/>
              <a:gd name="T30" fmla="*/ 0 w 4371"/>
              <a:gd name="T31" fmla="*/ 2147483647 h 10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371"/>
              <a:gd name="T49" fmla="*/ 0 h 1066"/>
              <a:gd name="T50" fmla="*/ 4371 w 4371"/>
              <a:gd name="T51" fmla="*/ 1066 h 10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371" h="1066">
                <a:moveTo>
                  <a:pt x="0" y="845"/>
                </a:moveTo>
                <a:lnTo>
                  <a:pt x="1523" y="313"/>
                </a:lnTo>
                <a:lnTo>
                  <a:pt x="1610" y="617"/>
                </a:lnTo>
                <a:lnTo>
                  <a:pt x="2720" y="243"/>
                </a:lnTo>
                <a:lnTo>
                  <a:pt x="2784" y="538"/>
                </a:lnTo>
                <a:lnTo>
                  <a:pt x="3882" y="266"/>
                </a:lnTo>
                <a:lnTo>
                  <a:pt x="3795" y="0"/>
                </a:lnTo>
                <a:lnTo>
                  <a:pt x="4371" y="269"/>
                </a:lnTo>
                <a:lnTo>
                  <a:pt x="3961" y="832"/>
                </a:lnTo>
                <a:lnTo>
                  <a:pt x="3912" y="542"/>
                </a:lnTo>
                <a:lnTo>
                  <a:pt x="2594" y="921"/>
                </a:lnTo>
                <a:lnTo>
                  <a:pt x="2509" y="620"/>
                </a:lnTo>
                <a:lnTo>
                  <a:pt x="1344" y="968"/>
                </a:lnTo>
                <a:lnTo>
                  <a:pt x="1280" y="666"/>
                </a:lnTo>
                <a:lnTo>
                  <a:pt x="67" y="1066"/>
                </a:lnTo>
                <a:lnTo>
                  <a:pt x="0" y="845"/>
                </a:lnTo>
                <a:close/>
              </a:path>
            </a:pathLst>
          </a:custGeom>
          <a:gradFill rotWithShape="1">
            <a:gsLst>
              <a:gs pos="0">
                <a:srgbClr val="990000"/>
              </a:gs>
              <a:gs pos="100000">
                <a:srgbClr val="FF9933"/>
              </a:gs>
            </a:gsLst>
            <a:lin ang="0" scaled="1"/>
          </a:gradFill>
          <a:ln w="9525">
            <a:round/>
            <a:headEnd/>
            <a:tailEnd/>
          </a:ln>
          <a:scene3d>
            <a:camera prst="legacyPerspectiveTopRight">
              <a:rot lat="600000" lon="20999991" rev="0"/>
            </a:camera>
            <a:lightRig rig="legacyFlat4" dir="b"/>
          </a:scene3d>
          <a:sp3d extrusionH="163500" prstMaterial="legacyMatte">
            <a:bevelT w="13500" h="13500" prst="angle"/>
            <a:bevelB w="13500" h="13500" prst="angle"/>
            <a:extrusionClr>
              <a:srgbClr val="FF9933"/>
            </a:extrusionClr>
          </a:sp3d>
        </p:spPr>
        <p:txBody>
          <a:bodyPr wrap="none" anchor="ctr">
            <a:flatTx/>
          </a:bodyPr>
          <a:lstStyle/>
          <a:p>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D626F23-6EB5-4409-959C-A44EF444149B}" type="slidenum">
              <a:rPr lang="en-US" altLang="zh-CN" smtClean="0"/>
              <a:pPr>
                <a:defRPr/>
              </a:pPr>
              <a:t>4</a:t>
            </a:fld>
            <a:endParaRPr lang="en-US" altLang="zh-CN"/>
          </a:p>
        </p:txBody>
      </p:sp>
      <p:sp>
        <p:nvSpPr>
          <p:cNvPr id="19458" name="Rectangle 2"/>
          <p:cNvSpPr>
            <a:spLocks noChangeArrowheads="1"/>
          </p:cNvSpPr>
          <p:nvPr/>
        </p:nvSpPr>
        <p:spPr bwMode="auto">
          <a:xfrm>
            <a:off x="395536" y="620713"/>
            <a:ext cx="7561263" cy="603250"/>
          </a:xfrm>
          <a:prstGeom prst="rect">
            <a:avLst/>
          </a:prstGeom>
          <a:noFill/>
          <a:ln w="9525">
            <a:noFill/>
            <a:miter lim="800000"/>
            <a:headEnd/>
            <a:tailEnd/>
          </a:ln>
        </p:spPr>
        <p:txBody>
          <a:bodyPr/>
          <a:lstStyle/>
          <a:p>
            <a:pPr>
              <a:lnSpc>
                <a:spcPct val="140000"/>
              </a:lnSpc>
            </a:pPr>
            <a:r>
              <a:rPr lang="zh-CN" altLang="en-US" sz="2800" b="1" dirty="0">
                <a:solidFill>
                  <a:srgbClr val="CC0000"/>
                </a:solidFill>
                <a:latin typeface="微软雅黑" pitchFamily="34" charset="-122"/>
                <a:ea typeface="微软雅黑" pitchFamily="34" charset="-122"/>
                <a:sym typeface="微软雅黑" pitchFamily="34" charset="-122"/>
              </a:rPr>
              <a:t>物流园区数量众多，但成功运营的园区并不多</a:t>
            </a:r>
            <a:endParaRPr lang="zh-CN" altLang="en-US" sz="1800" dirty="0">
              <a:solidFill>
                <a:srgbClr val="000000"/>
              </a:solidFill>
              <a:latin typeface="Arial" charset="0"/>
              <a:ea typeface="黑体" pitchFamily="49" charset="-122"/>
              <a:sym typeface="Arial" charset="0"/>
            </a:endParaRPr>
          </a:p>
        </p:txBody>
      </p:sp>
      <p:sp>
        <p:nvSpPr>
          <p:cNvPr id="19459" name="Line 17"/>
          <p:cNvSpPr>
            <a:spLocks noChangeShapeType="1"/>
          </p:cNvSpPr>
          <p:nvPr/>
        </p:nvSpPr>
        <p:spPr bwMode="auto">
          <a:xfrm>
            <a:off x="398463" y="1270000"/>
            <a:ext cx="7848600" cy="0"/>
          </a:xfrm>
          <a:prstGeom prst="line">
            <a:avLst/>
          </a:prstGeom>
          <a:noFill/>
          <a:ln w="9525">
            <a:solidFill>
              <a:srgbClr val="808080"/>
            </a:solidFill>
            <a:round/>
            <a:headEnd/>
            <a:tailEnd/>
          </a:ln>
        </p:spPr>
        <p:txBody>
          <a:bodyPr/>
          <a:lstStyle/>
          <a:p>
            <a:endParaRPr lang="zh-CN" altLang="en-US"/>
          </a:p>
        </p:txBody>
      </p:sp>
      <p:sp>
        <p:nvSpPr>
          <p:cNvPr id="19460" name="Rectangle 51"/>
          <p:cNvSpPr>
            <a:spLocks noChangeArrowheads="1"/>
          </p:cNvSpPr>
          <p:nvPr/>
        </p:nvSpPr>
        <p:spPr bwMode="auto">
          <a:xfrm>
            <a:off x="395288" y="1270000"/>
            <a:ext cx="215900" cy="71438"/>
          </a:xfrm>
          <a:prstGeom prst="rect">
            <a:avLst/>
          </a:prstGeom>
          <a:solidFill>
            <a:srgbClr val="CC0000"/>
          </a:solidFill>
          <a:ln w="9525">
            <a:noFill/>
            <a:miter lim="800000"/>
            <a:headEnd/>
            <a:tailEnd/>
          </a:ln>
        </p:spPr>
        <p:txBody>
          <a:bodyPr wrap="none" anchor="ctr"/>
          <a:lstStyle/>
          <a:p>
            <a:pPr algn="ctr"/>
            <a:endParaRPr lang="zh-CN" altLang="zh-CN" sz="1800" i="1">
              <a:solidFill>
                <a:srgbClr val="EB6112"/>
              </a:solidFill>
              <a:latin typeface="Arial" charset="0"/>
              <a:ea typeface="华文细黑" pitchFamily="2" charset="-122"/>
              <a:sym typeface="Arial" charset="0"/>
            </a:endParaRPr>
          </a:p>
        </p:txBody>
      </p:sp>
      <p:sp>
        <p:nvSpPr>
          <p:cNvPr id="19461" name="Rectangle 3"/>
          <p:cNvSpPr>
            <a:spLocks noChangeArrowheads="1"/>
          </p:cNvSpPr>
          <p:nvPr/>
        </p:nvSpPr>
        <p:spPr bwMode="auto">
          <a:xfrm>
            <a:off x="468313" y="1385888"/>
            <a:ext cx="4032250" cy="5494337"/>
          </a:xfrm>
          <a:prstGeom prst="rect">
            <a:avLst/>
          </a:prstGeom>
          <a:noFill/>
          <a:ln w="9525">
            <a:noFill/>
            <a:miter lim="800000"/>
            <a:headEnd/>
            <a:tailEnd/>
          </a:ln>
        </p:spPr>
        <p:txBody>
          <a:bodyPr>
            <a:spAutoFit/>
          </a:bodyPr>
          <a:lstStyle/>
          <a:p>
            <a:pPr marL="342900" indent="-342900">
              <a:lnSpc>
                <a:spcPct val="150000"/>
              </a:lnSpc>
              <a:buClr>
                <a:schemeClr val="bg2"/>
              </a:buClr>
              <a:buSzPct val="100000"/>
              <a:buFont typeface="Wingdings" pitchFamily="2" charset="2"/>
              <a:buChar char="n"/>
            </a:pPr>
            <a:r>
              <a:rPr lang="zh-CN" altLang="en-US" sz="1800">
                <a:latin typeface="微软雅黑" pitchFamily="34" charset="-122"/>
                <a:ea typeface="微软雅黑" pitchFamily="34" charset="-122"/>
              </a:rPr>
              <a:t>物流园区虽然数量多，但真正从事物流业务运作的园区并不多。</a:t>
            </a:r>
            <a:endParaRPr lang="en-US" altLang="zh-CN" sz="1800">
              <a:latin typeface="微软雅黑" pitchFamily="34" charset="-122"/>
              <a:ea typeface="微软雅黑" pitchFamily="34" charset="-122"/>
            </a:endParaRPr>
          </a:p>
          <a:p>
            <a:pPr marL="800100" lvl="1" indent="-342900">
              <a:lnSpc>
                <a:spcPct val="150000"/>
              </a:lnSpc>
              <a:buClr>
                <a:schemeClr val="bg2"/>
              </a:buClr>
              <a:buSzPct val="75000"/>
              <a:buFont typeface="Wingdings" pitchFamily="2" charset="2"/>
              <a:buChar char="n"/>
            </a:pPr>
            <a:r>
              <a:rPr lang="zh-CN" altLang="en-US" sz="1400">
                <a:latin typeface="微软雅黑" pitchFamily="34" charset="-122"/>
                <a:ea typeface="微软雅黑" pitchFamily="34" charset="-122"/>
              </a:rPr>
              <a:t>据统计截至</a:t>
            </a:r>
            <a:r>
              <a:rPr lang="en-US" altLang="zh-CN" sz="1400">
                <a:latin typeface="微软雅黑" pitchFamily="34" charset="-122"/>
                <a:ea typeface="微软雅黑" pitchFamily="34" charset="-122"/>
              </a:rPr>
              <a:t>2011</a:t>
            </a:r>
            <a:r>
              <a:rPr lang="zh-CN" altLang="en-US" sz="1400">
                <a:latin typeface="微软雅黑" pitchFamily="34" charset="-122"/>
                <a:ea typeface="微软雅黑" pitchFamily="34" charset="-122"/>
              </a:rPr>
              <a:t>年，挂名为物流园区、物流基地的园区共有</a:t>
            </a:r>
            <a:r>
              <a:rPr lang="en-US" altLang="zh-CN" sz="1400">
                <a:latin typeface="微软雅黑" pitchFamily="34" charset="-122"/>
                <a:ea typeface="微软雅黑" pitchFamily="34" charset="-122"/>
              </a:rPr>
              <a:t>4218</a:t>
            </a:r>
            <a:r>
              <a:rPr lang="zh-CN" altLang="en-US" sz="1400">
                <a:latin typeface="微软雅黑" pitchFamily="34" charset="-122"/>
                <a:ea typeface="微软雅黑" pitchFamily="34" charset="-122"/>
              </a:rPr>
              <a:t>个，平均每个地级市有</a:t>
            </a:r>
            <a:r>
              <a:rPr lang="en-US" altLang="zh-CN" sz="1400">
                <a:latin typeface="微软雅黑" pitchFamily="34" charset="-122"/>
                <a:ea typeface="微软雅黑" pitchFamily="34" charset="-122"/>
              </a:rPr>
              <a:t>12.6</a:t>
            </a:r>
            <a:r>
              <a:rPr lang="zh-CN" altLang="en-US" sz="1400">
                <a:latin typeface="微软雅黑" pitchFamily="34" charset="-122"/>
                <a:ea typeface="微软雅黑" pitchFamily="34" charset="-122"/>
              </a:rPr>
              <a:t>个物流类园区。</a:t>
            </a:r>
            <a:endParaRPr lang="en-US" altLang="zh-CN" sz="1400">
              <a:latin typeface="微软雅黑" pitchFamily="34" charset="-122"/>
              <a:ea typeface="微软雅黑" pitchFamily="34" charset="-122"/>
            </a:endParaRPr>
          </a:p>
          <a:p>
            <a:pPr marL="800100" lvl="1" indent="-342900">
              <a:lnSpc>
                <a:spcPct val="150000"/>
              </a:lnSpc>
              <a:buClr>
                <a:schemeClr val="bg2"/>
              </a:buClr>
              <a:buSzPct val="75000"/>
              <a:buFont typeface="Wingdings" pitchFamily="2" charset="2"/>
              <a:buChar char="n"/>
            </a:pPr>
            <a:r>
              <a:rPr lang="zh-CN" altLang="en-US" sz="1400">
                <a:latin typeface="微软雅黑" pitchFamily="34" charset="-122"/>
                <a:ea typeface="微软雅黑" pitchFamily="34" charset="-122"/>
              </a:rPr>
              <a:t>不少物流园区是打着物流名义圈占土地，</a:t>
            </a:r>
            <a:r>
              <a:rPr lang="en-US" altLang="zh-CN" sz="1400">
                <a:latin typeface="微软雅黑" pitchFamily="34" charset="-122"/>
                <a:ea typeface="微软雅黑" pitchFamily="34" charset="-122"/>
              </a:rPr>
              <a:t>50%</a:t>
            </a:r>
            <a:r>
              <a:rPr lang="zh-CN" altLang="en-US" sz="1400">
                <a:latin typeface="微软雅黑" pitchFamily="34" charset="-122"/>
                <a:ea typeface="微软雅黑" pitchFamily="34" charset="-122"/>
              </a:rPr>
              <a:t>以上的园区占地规模超过</a:t>
            </a:r>
            <a:r>
              <a:rPr lang="en-US" altLang="zh-CN" sz="1400">
                <a:latin typeface="微软雅黑" pitchFamily="34" charset="-122"/>
                <a:ea typeface="微软雅黑" pitchFamily="34" charset="-122"/>
              </a:rPr>
              <a:t>1000</a:t>
            </a:r>
            <a:r>
              <a:rPr lang="zh-CN" altLang="en-US" sz="1400">
                <a:latin typeface="微软雅黑" pitchFamily="34" charset="-122"/>
                <a:ea typeface="微软雅黑" pitchFamily="34" charset="-122"/>
              </a:rPr>
              <a:t>亩，园区平均空置率仍达到</a:t>
            </a:r>
            <a:r>
              <a:rPr lang="en-US" altLang="zh-CN" sz="1400">
                <a:latin typeface="微软雅黑" pitchFamily="34" charset="-122"/>
                <a:ea typeface="微软雅黑" pitchFamily="34" charset="-122"/>
              </a:rPr>
              <a:t>60%</a:t>
            </a:r>
            <a:r>
              <a:rPr lang="zh-CN" altLang="en-US" sz="1400">
                <a:latin typeface="微软雅黑" pitchFamily="34" charset="-122"/>
                <a:ea typeface="微软雅黑" pitchFamily="34" charset="-122"/>
              </a:rPr>
              <a:t>。</a:t>
            </a:r>
            <a:endParaRPr lang="en-US" altLang="zh-CN" sz="1400">
              <a:latin typeface="微软雅黑" pitchFamily="34" charset="-122"/>
              <a:ea typeface="微软雅黑" pitchFamily="34" charset="-122"/>
            </a:endParaRPr>
          </a:p>
          <a:p>
            <a:pPr marL="342900" indent="-342900">
              <a:lnSpc>
                <a:spcPct val="150000"/>
              </a:lnSpc>
              <a:buClr>
                <a:schemeClr val="bg2"/>
              </a:buClr>
              <a:buSzPct val="100000"/>
              <a:buFont typeface="Wingdings" pitchFamily="2" charset="2"/>
              <a:buChar char="n"/>
            </a:pPr>
            <a:r>
              <a:rPr lang="zh-CN" altLang="en-US" sz="1800">
                <a:latin typeface="微软雅黑" pitchFamily="34" charset="-122"/>
                <a:ea typeface="微软雅黑" pitchFamily="34" charset="-122"/>
              </a:rPr>
              <a:t>物流园区虽然数量多，但真正具有人气的物流园区并不多见，真正把市场培育起来物流园区少之又少，运营效益很难实现。</a:t>
            </a:r>
            <a:endParaRPr lang="en-US" altLang="zh-CN" sz="1800">
              <a:latin typeface="微软雅黑" pitchFamily="34" charset="-122"/>
              <a:ea typeface="微软雅黑" pitchFamily="34" charset="-122"/>
            </a:endParaRPr>
          </a:p>
          <a:p>
            <a:pPr marL="800100" lvl="1" indent="-342900">
              <a:lnSpc>
                <a:spcPct val="150000"/>
              </a:lnSpc>
              <a:buClr>
                <a:schemeClr val="bg2"/>
              </a:buClr>
              <a:buSzPct val="75000"/>
              <a:buFont typeface="Wingdings" pitchFamily="2" charset="2"/>
              <a:buChar char="n"/>
            </a:pPr>
            <a:r>
              <a:rPr lang="zh-CN" altLang="en-US" sz="1400">
                <a:latin typeface="微软雅黑" pitchFamily="34" charset="-122"/>
                <a:ea typeface="微软雅黑" pitchFamily="34" charset="-122"/>
              </a:rPr>
              <a:t>招商不理想，缺乏企业入驻</a:t>
            </a:r>
            <a:endParaRPr lang="en-US" altLang="zh-CN" sz="1400">
              <a:latin typeface="微软雅黑" pitchFamily="34" charset="-122"/>
              <a:ea typeface="微软雅黑" pitchFamily="34" charset="-122"/>
            </a:endParaRPr>
          </a:p>
          <a:p>
            <a:pPr marL="800100" lvl="1" indent="-342900">
              <a:lnSpc>
                <a:spcPct val="150000"/>
              </a:lnSpc>
              <a:buClr>
                <a:schemeClr val="bg2"/>
              </a:buClr>
              <a:buSzPct val="75000"/>
              <a:buFont typeface="Wingdings" pitchFamily="2" charset="2"/>
              <a:buChar char="n"/>
            </a:pPr>
            <a:r>
              <a:rPr lang="zh-CN" altLang="en-US" sz="1400">
                <a:latin typeface="微软雅黑" pitchFamily="34" charset="-122"/>
                <a:ea typeface="微软雅黑" pitchFamily="34" charset="-122"/>
              </a:rPr>
              <a:t>经营管理不善，企业入驻后退场</a:t>
            </a:r>
            <a:endParaRPr lang="en-US" altLang="zh-CN" sz="1400">
              <a:latin typeface="微软雅黑" pitchFamily="34" charset="-122"/>
              <a:ea typeface="微软雅黑" pitchFamily="34" charset="-122"/>
            </a:endParaRPr>
          </a:p>
          <a:p>
            <a:pPr marL="800100" lvl="1" indent="-342900">
              <a:lnSpc>
                <a:spcPct val="150000"/>
              </a:lnSpc>
              <a:buClr>
                <a:schemeClr val="bg2"/>
              </a:buClr>
              <a:buSzPct val="75000"/>
              <a:buFont typeface="Wingdings" pitchFamily="2" charset="2"/>
              <a:buChar char="n"/>
            </a:pPr>
            <a:r>
              <a:rPr lang="zh-CN" altLang="en-US" sz="1400">
                <a:latin typeface="微软雅黑" pitchFamily="34" charset="-122"/>
                <a:ea typeface="微软雅黑" pitchFamily="34" charset="-122"/>
              </a:rPr>
              <a:t>入不敷出，投入产出差距大</a:t>
            </a:r>
            <a:endParaRPr lang="zh-CN" altLang="en-US" sz="1800">
              <a:latin typeface="微软雅黑" pitchFamily="34" charset="-122"/>
              <a:ea typeface="微软雅黑" pitchFamily="34" charset="-122"/>
            </a:endParaRPr>
          </a:p>
        </p:txBody>
      </p:sp>
      <p:pic>
        <p:nvPicPr>
          <p:cNvPr id="19463" name="Picture 3"/>
          <p:cNvPicPr>
            <a:picLocks noChangeAspect="1" noChangeArrowheads="1"/>
          </p:cNvPicPr>
          <p:nvPr/>
        </p:nvPicPr>
        <p:blipFill>
          <a:blip r:embed="rId2" cstate="print"/>
          <a:srcRect t="9183" b="5119"/>
          <a:stretch>
            <a:fillRect/>
          </a:stretch>
        </p:blipFill>
        <p:spPr bwMode="auto">
          <a:xfrm>
            <a:off x="6038850" y="4437063"/>
            <a:ext cx="2781300" cy="2016125"/>
          </a:xfrm>
          <a:prstGeom prst="rect">
            <a:avLst/>
          </a:prstGeom>
          <a:noFill/>
          <a:ln w="9525">
            <a:noFill/>
            <a:miter lim="800000"/>
            <a:headEnd/>
            <a:tailEnd/>
          </a:ln>
        </p:spPr>
      </p:pic>
      <p:pic>
        <p:nvPicPr>
          <p:cNvPr id="19464" name="Picture 2"/>
          <p:cNvPicPr>
            <a:picLocks noChangeAspect="1" noChangeArrowheads="1"/>
          </p:cNvPicPr>
          <p:nvPr/>
        </p:nvPicPr>
        <p:blipFill>
          <a:blip r:embed="rId3" cstate="print"/>
          <a:srcRect l="5815" r="12770"/>
          <a:stretch>
            <a:fillRect/>
          </a:stretch>
        </p:blipFill>
        <p:spPr bwMode="auto">
          <a:xfrm>
            <a:off x="4602163" y="4437063"/>
            <a:ext cx="2733675" cy="2032000"/>
          </a:xfrm>
          <a:prstGeom prst="rect">
            <a:avLst/>
          </a:prstGeom>
          <a:noFill/>
          <a:ln w="9525">
            <a:noFill/>
            <a:miter lim="800000"/>
            <a:headEnd/>
            <a:tailEnd/>
          </a:ln>
        </p:spPr>
      </p:pic>
      <p:pic>
        <p:nvPicPr>
          <p:cNvPr id="19465" name="Picture 4"/>
          <p:cNvPicPr>
            <a:picLocks noChangeAspect="1" noChangeArrowheads="1"/>
          </p:cNvPicPr>
          <p:nvPr/>
        </p:nvPicPr>
        <p:blipFill>
          <a:blip r:embed="rId4" cstate="print"/>
          <a:srcRect/>
          <a:stretch>
            <a:fillRect/>
          </a:stretch>
        </p:blipFill>
        <p:spPr bwMode="auto">
          <a:xfrm>
            <a:off x="4602163" y="1628775"/>
            <a:ext cx="4191000" cy="246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FA65DD0-5CF5-424F-9CAE-230ADE7ADD23}" type="slidenum">
              <a:rPr lang="en-US" altLang="zh-CN" smtClean="0"/>
              <a:pPr>
                <a:defRPr/>
              </a:pPr>
              <a:t>5</a:t>
            </a:fld>
            <a:endParaRPr lang="en-US" altLang="zh-CN"/>
          </a:p>
        </p:txBody>
      </p:sp>
      <p:sp>
        <p:nvSpPr>
          <p:cNvPr id="20482" name="Rectangle 2"/>
          <p:cNvSpPr>
            <a:spLocks noChangeArrowheads="1"/>
          </p:cNvSpPr>
          <p:nvPr/>
        </p:nvSpPr>
        <p:spPr bwMode="auto">
          <a:xfrm>
            <a:off x="468313" y="665163"/>
            <a:ext cx="7129462" cy="603250"/>
          </a:xfrm>
          <a:prstGeom prst="rect">
            <a:avLst/>
          </a:prstGeom>
          <a:noFill/>
          <a:ln w="9525">
            <a:noFill/>
            <a:miter lim="800000"/>
            <a:headEnd/>
            <a:tailEnd/>
          </a:ln>
        </p:spPr>
        <p:txBody>
          <a:bodyPr/>
          <a:lstStyle/>
          <a:p>
            <a:pPr>
              <a:lnSpc>
                <a:spcPct val="140000"/>
              </a:lnSpc>
            </a:pPr>
            <a:r>
              <a:rPr lang="zh-CN" altLang="en-US" sz="2800" b="1" dirty="0">
                <a:solidFill>
                  <a:srgbClr val="CC0000"/>
                </a:solidFill>
                <a:latin typeface="微软雅黑" pitchFamily="34" charset="-122"/>
                <a:ea typeface="微软雅黑" pitchFamily="34" charset="-122"/>
                <a:sym typeface="微软雅黑" pitchFamily="34" charset="-122"/>
              </a:rPr>
              <a:t>物流</a:t>
            </a:r>
            <a:r>
              <a:rPr lang="zh-CN" altLang="en-US" sz="2800" b="1" dirty="0" smtClean="0">
                <a:solidFill>
                  <a:srgbClr val="CC0000"/>
                </a:solidFill>
                <a:latin typeface="微软雅黑" pitchFamily="34" charset="-122"/>
                <a:ea typeface="微软雅黑" pitchFamily="34" charset="-122"/>
                <a:sym typeface="微软雅黑" pitchFamily="34" charset="-122"/>
              </a:rPr>
              <a:t>园区运营不佳主要</a:t>
            </a:r>
            <a:r>
              <a:rPr lang="zh-CN" altLang="en-US" sz="2800" b="1" dirty="0">
                <a:solidFill>
                  <a:srgbClr val="CC0000"/>
                </a:solidFill>
                <a:latin typeface="微软雅黑" pitchFamily="34" charset="-122"/>
                <a:ea typeface="微软雅黑" pitchFamily="34" charset="-122"/>
                <a:sym typeface="微软雅黑" pitchFamily="34" charset="-122"/>
              </a:rPr>
              <a:t>在于两</a:t>
            </a:r>
            <a:r>
              <a:rPr lang="zh-CN" altLang="en-US" sz="2800" b="1" dirty="0" smtClean="0">
                <a:solidFill>
                  <a:srgbClr val="CC0000"/>
                </a:solidFill>
                <a:latin typeface="微软雅黑" pitchFamily="34" charset="-122"/>
                <a:ea typeface="微软雅黑" pitchFamily="34" charset="-122"/>
                <a:sym typeface="微软雅黑" pitchFamily="34" charset="-122"/>
              </a:rPr>
              <a:t>方面原因</a:t>
            </a:r>
            <a:endParaRPr lang="zh-CN" altLang="en-US" sz="1800" dirty="0">
              <a:solidFill>
                <a:srgbClr val="000000"/>
              </a:solidFill>
              <a:latin typeface="Arial" charset="0"/>
              <a:ea typeface="黑体" pitchFamily="49" charset="-122"/>
              <a:sym typeface="Arial" charset="0"/>
            </a:endParaRPr>
          </a:p>
        </p:txBody>
      </p:sp>
      <p:sp>
        <p:nvSpPr>
          <p:cNvPr id="20483" name="Line 17"/>
          <p:cNvSpPr>
            <a:spLocks noChangeShapeType="1"/>
          </p:cNvSpPr>
          <p:nvPr/>
        </p:nvSpPr>
        <p:spPr bwMode="auto">
          <a:xfrm>
            <a:off x="398463" y="1341438"/>
            <a:ext cx="7848600" cy="0"/>
          </a:xfrm>
          <a:prstGeom prst="line">
            <a:avLst/>
          </a:prstGeom>
          <a:noFill/>
          <a:ln w="9525">
            <a:solidFill>
              <a:srgbClr val="808080"/>
            </a:solidFill>
            <a:round/>
            <a:headEnd/>
            <a:tailEnd/>
          </a:ln>
        </p:spPr>
        <p:txBody>
          <a:bodyPr/>
          <a:lstStyle/>
          <a:p>
            <a:endParaRPr lang="zh-CN" altLang="en-US"/>
          </a:p>
        </p:txBody>
      </p:sp>
      <p:sp>
        <p:nvSpPr>
          <p:cNvPr id="20484" name="Rectangle 51"/>
          <p:cNvSpPr>
            <a:spLocks noChangeArrowheads="1"/>
          </p:cNvSpPr>
          <p:nvPr/>
        </p:nvSpPr>
        <p:spPr bwMode="auto">
          <a:xfrm>
            <a:off x="395288" y="1341438"/>
            <a:ext cx="215900" cy="71437"/>
          </a:xfrm>
          <a:prstGeom prst="rect">
            <a:avLst/>
          </a:prstGeom>
          <a:solidFill>
            <a:srgbClr val="CC0000"/>
          </a:solidFill>
          <a:ln w="9525">
            <a:noFill/>
            <a:miter lim="800000"/>
            <a:headEnd/>
            <a:tailEnd/>
          </a:ln>
        </p:spPr>
        <p:txBody>
          <a:bodyPr wrap="none" anchor="ctr"/>
          <a:lstStyle/>
          <a:p>
            <a:pPr algn="ctr"/>
            <a:endParaRPr lang="zh-CN" altLang="zh-CN" sz="1800" i="1">
              <a:solidFill>
                <a:srgbClr val="EB6112"/>
              </a:solidFill>
              <a:latin typeface="Arial" charset="0"/>
              <a:ea typeface="华文细黑" pitchFamily="2" charset="-122"/>
              <a:sym typeface="Arial" charset="0"/>
            </a:endParaRPr>
          </a:p>
        </p:txBody>
      </p:sp>
      <p:sp>
        <p:nvSpPr>
          <p:cNvPr id="20485" name="Rectangle 3"/>
          <p:cNvSpPr>
            <a:spLocks noChangeArrowheads="1"/>
          </p:cNvSpPr>
          <p:nvPr/>
        </p:nvSpPr>
        <p:spPr bwMode="auto">
          <a:xfrm>
            <a:off x="496888" y="1557338"/>
            <a:ext cx="7962900" cy="4848225"/>
          </a:xfrm>
          <a:prstGeom prst="rect">
            <a:avLst/>
          </a:prstGeom>
          <a:noFill/>
          <a:ln w="9525">
            <a:noFill/>
            <a:miter lim="800000"/>
            <a:headEnd/>
            <a:tailEnd/>
          </a:ln>
        </p:spPr>
        <p:txBody>
          <a:bodyPr>
            <a:spAutoFit/>
          </a:bodyPr>
          <a:lstStyle/>
          <a:p>
            <a:pPr marL="342900" indent="-342900">
              <a:lnSpc>
                <a:spcPct val="200000"/>
              </a:lnSpc>
              <a:buClr>
                <a:schemeClr val="bg2"/>
              </a:buClr>
              <a:buSzPct val="100000"/>
              <a:buFont typeface="Wingdings" pitchFamily="2" charset="2"/>
              <a:buChar char="n"/>
            </a:pPr>
            <a:r>
              <a:rPr lang="zh-CN" altLang="en-US" b="1" dirty="0">
                <a:latin typeface="微软雅黑" pitchFamily="34" charset="-122"/>
                <a:ea typeface="微软雅黑" pitchFamily="34" charset="-122"/>
              </a:rPr>
              <a:t>从项目流程看，园区项目实施还不够科学、规范和严谨</a:t>
            </a:r>
            <a:endParaRPr lang="en-US" altLang="zh-CN" b="1" dirty="0">
              <a:latin typeface="微软雅黑" pitchFamily="34" charset="-122"/>
              <a:ea typeface="微软雅黑" pitchFamily="34" charset="-122"/>
            </a:endParaRPr>
          </a:p>
          <a:p>
            <a:pPr marL="800100" lvl="2" indent="-342900">
              <a:lnSpc>
                <a:spcPct val="200000"/>
              </a:lnSpc>
              <a:buClr>
                <a:schemeClr val="bg2"/>
              </a:buClr>
              <a:buSzPct val="75000"/>
              <a:buFont typeface="Wingdings" pitchFamily="2" charset="2"/>
              <a:buChar char="n"/>
            </a:pPr>
            <a:r>
              <a:rPr lang="zh-CN" altLang="en-US" sz="1800" dirty="0">
                <a:latin typeface="微软雅黑" pitchFamily="34" charset="-122"/>
                <a:ea typeface="微软雅黑" pitchFamily="34" charset="-122"/>
              </a:rPr>
              <a:t>物流</a:t>
            </a:r>
            <a:r>
              <a:rPr lang="zh-CN" altLang="zh-CN" sz="1800" dirty="0">
                <a:latin typeface="微软雅黑" pitchFamily="34" charset="-122"/>
                <a:ea typeface="微软雅黑" pitchFamily="34" charset="-122"/>
              </a:rPr>
              <a:t>园区</a:t>
            </a:r>
            <a:r>
              <a:rPr lang="zh-CN" altLang="en-US" sz="1800" dirty="0">
                <a:latin typeface="微软雅黑" pitchFamily="34" charset="-122"/>
                <a:ea typeface="微软雅黑" pitchFamily="34" charset="-122"/>
              </a:rPr>
              <a:t>项目涉及规划设计、工程建设、营销招商、运营等多个环节，由于在每个环节考虑时缺乏规范性、科学性、严谨性，而且各个环节之间缺少关联，导致项目无法实施或是无法运营。</a:t>
            </a:r>
            <a:endParaRPr lang="en-US" altLang="zh-CN" sz="1800" dirty="0">
              <a:latin typeface="微软雅黑" pitchFamily="34" charset="-122"/>
              <a:ea typeface="微软雅黑" pitchFamily="34" charset="-122"/>
            </a:endParaRPr>
          </a:p>
          <a:p>
            <a:pPr marL="342900" indent="-342900">
              <a:lnSpc>
                <a:spcPct val="200000"/>
              </a:lnSpc>
              <a:buClr>
                <a:schemeClr val="bg2"/>
              </a:buClr>
              <a:buSzPct val="100000"/>
              <a:buFont typeface="Wingdings" pitchFamily="2" charset="2"/>
              <a:buChar char="n"/>
            </a:pPr>
            <a:r>
              <a:rPr lang="zh-CN" altLang="en-US" b="1" dirty="0">
                <a:latin typeface="微软雅黑" pitchFamily="34" charset="-122"/>
                <a:ea typeface="微软雅黑" pitchFamily="34" charset="-122"/>
              </a:rPr>
              <a:t>从各相关方看 ，园区相关方诉求与园区自身特性不相符</a:t>
            </a:r>
            <a:endParaRPr lang="en-US" altLang="zh-CN" b="1" dirty="0">
              <a:latin typeface="微软雅黑" pitchFamily="34" charset="-122"/>
              <a:ea typeface="微软雅黑" pitchFamily="34" charset="-122"/>
            </a:endParaRPr>
          </a:p>
          <a:p>
            <a:pPr marL="800100" lvl="1" indent="-342900">
              <a:lnSpc>
                <a:spcPct val="200000"/>
              </a:lnSpc>
              <a:buClr>
                <a:schemeClr val="bg2"/>
              </a:buClr>
              <a:buSzPct val="75000"/>
              <a:buFont typeface="Wingdings" pitchFamily="2" charset="2"/>
              <a:buChar char="n"/>
            </a:pPr>
            <a:r>
              <a:rPr lang="zh-CN" altLang="en-US" sz="1800" dirty="0">
                <a:latin typeface="微软雅黑" pitchFamily="34" charset="-122"/>
                <a:ea typeface="微软雅黑" pitchFamily="34" charset="-122"/>
              </a:rPr>
              <a:t>物流园区是一个服务平台，有其公共性、社会性和基础性特征，而政府或园区投资主体运作园区的出发点和诉求与物流园区自身的特性不相符，从而产生矛盾，影响了园区健康发展。</a:t>
            </a:r>
            <a:endParaRPr lang="en-US" altLang="zh-CN" sz="18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8FB942A1-CDF3-46C0-8ECC-CB36005F965B}" type="slidenum">
              <a:rPr lang="en-US" altLang="zh-CN" smtClean="0"/>
              <a:pPr>
                <a:defRPr/>
              </a:pPr>
              <a:t>6</a:t>
            </a:fld>
            <a:endParaRPr lang="en-US" altLang="zh-CN"/>
          </a:p>
        </p:txBody>
      </p:sp>
      <p:sp>
        <p:nvSpPr>
          <p:cNvPr id="6" name="Rectangle 3"/>
          <p:cNvSpPr>
            <a:spLocks noChangeArrowheads="1"/>
          </p:cNvSpPr>
          <p:nvPr/>
        </p:nvSpPr>
        <p:spPr bwMode="auto">
          <a:xfrm>
            <a:off x="2195736" y="1844824"/>
            <a:ext cx="6408712" cy="2224776"/>
          </a:xfrm>
          <a:prstGeom prst="rect">
            <a:avLst/>
          </a:prstGeom>
          <a:noFill/>
          <a:ln w="9525">
            <a:solidFill>
              <a:schemeClr val="accent1"/>
            </a:solidFill>
            <a:miter lim="800000"/>
            <a:headEnd/>
            <a:tailEnd/>
          </a:ln>
          <a:effectLst>
            <a:innerShdw blurRad="114300">
              <a:prstClr val="black"/>
            </a:innerShdw>
          </a:effectLst>
        </p:spPr>
        <p:txBody>
          <a:bodyPr>
            <a:spAutoFit/>
          </a:bodyPr>
          <a:lstStyle/>
          <a:p>
            <a:pPr marL="342900" indent="-342900">
              <a:lnSpc>
                <a:spcPct val="200000"/>
              </a:lnSpc>
              <a:buClr>
                <a:schemeClr val="bg2"/>
              </a:buClr>
              <a:buSzPct val="75000"/>
              <a:buFont typeface="Wingdings" pitchFamily="2" charset="2"/>
              <a:buChar char="n"/>
              <a:defRPr/>
            </a:pPr>
            <a:r>
              <a:rPr lang="zh-CN" altLang="zh-CN" sz="1800" dirty="0">
                <a:latin typeface="微软雅黑" pitchFamily="34" charset="-122"/>
                <a:ea typeface="微软雅黑" pitchFamily="34" charset="-122"/>
              </a:rPr>
              <a:t>物流园区定位不清晰，规划</a:t>
            </a:r>
            <a:r>
              <a:rPr lang="zh-CN" altLang="en-US" sz="1800" dirty="0">
                <a:latin typeface="微软雅黑" pitchFamily="34" charset="-122"/>
                <a:ea typeface="微软雅黑" pitchFamily="34" charset="-122"/>
              </a:rPr>
              <a:t>缺乏科学性</a:t>
            </a:r>
            <a:endParaRPr lang="zh-CN" altLang="zh-CN" sz="1800" dirty="0">
              <a:latin typeface="微软雅黑" pitchFamily="34" charset="-122"/>
              <a:ea typeface="微软雅黑" pitchFamily="34" charset="-122"/>
            </a:endParaRPr>
          </a:p>
          <a:p>
            <a:pPr marL="342900" indent="-342900">
              <a:lnSpc>
                <a:spcPct val="200000"/>
              </a:lnSpc>
              <a:buClr>
                <a:schemeClr val="bg2"/>
              </a:buClr>
              <a:buSzPct val="75000"/>
              <a:buFont typeface="Wingdings" pitchFamily="2" charset="2"/>
              <a:buChar char="n"/>
              <a:defRPr/>
            </a:pPr>
            <a:r>
              <a:rPr lang="zh-CN" altLang="zh-CN" sz="1800" dirty="0">
                <a:latin typeface="微软雅黑" pitchFamily="34" charset="-122"/>
                <a:ea typeface="微软雅黑" pitchFamily="34" charset="-122"/>
              </a:rPr>
              <a:t>物流园区盲目追求规模，与实际所需求的用地规模脱节</a:t>
            </a:r>
          </a:p>
          <a:p>
            <a:pPr marL="342900" indent="-342900">
              <a:lnSpc>
                <a:spcPct val="200000"/>
              </a:lnSpc>
              <a:buClr>
                <a:schemeClr val="bg2"/>
              </a:buClr>
              <a:buSzPct val="75000"/>
              <a:buFont typeface="Wingdings" pitchFamily="2" charset="2"/>
              <a:buChar char="n"/>
              <a:defRPr/>
            </a:pPr>
            <a:r>
              <a:rPr lang="zh-CN" altLang="zh-CN" sz="1800" dirty="0">
                <a:latin typeface="微软雅黑" pitchFamily="34" charset="-122"/>
                <a:ea typeface="微软雅黑" pitchFamily="34" charset="-122"/>
              </a:rPr>
              <a:t>物流园区功能产品设计不合理，无法满足客户需求。</a:t>
            </a:r>
          </a:p>
          <a:p>
            <a:pPr marL="342900" indent="-342900">
              <a:lnSpc>
                <a:spcPct val="200000"/>
              </a:lnSpc>
              <a:buClr>
                <a:schemeClr val="bg2"/>
              </a:buClr>
              <a:buSzPct val="75000"/>
              <a:buFont typeface="Wingdings" pitchFamily="2" charset="2"/>
              <a:buChar char="n"/>
              <a:defRPr/>
            </a:pPr>
            <a:r>
              <a:rPr lang="zh-CN" altLang="zh-CN" sz="1800" dirty="0">
                <a:latin typeface="微软雅黑" pitchFamily="34" charset="-122"/>
                <a:ea typeface="微软雅黑" pitchFamily="34" charset="-122"/>
              </a:rPr>
              <a:t>物流园区运营服务</a:t>
            </a:r>
            <a:r>
              <a:rPr lang="zh-CN" altLang="en-US" sz="1800" dirty="0">
                <a:latin typeface="微软雅黑" pitchFamily="34" charset="-122"/>
                <a:ea typeface="微软雅黑" pitchFamily="34" charset="-122"/>
              </a:rPr>
              <a:t>创新不足</a:t>
            </a:r>
            <a:r>
              <a:rPr lang="zh-CN" altLang="zh-CN" sz="1800" dirty="0">
                <a:latin typeface="微软雅黑" pitchFamily="34" charset="-122"/>
                <a:ea typeface="微软雅黑" pitchFamily="34" charset="-122"/>
              </a:rPr>
              <a:t>，综合服务能力欠缺</a:t>
            </a:r>
          </a:p>
        </p:txBody>
      </p:sp>
      <p:sp>
        <p:nvSpPr>
          <p:cNvPr id="21509" name="Rectangle 2"/>
          <p:cNvSpPr>
            <a:spLocks noChangeArrowheads="1"/>
          </p:cNvSpPr>
          <p:nvPr/>
        </p:nvSpPr>
        <p:spPr bwMode="auto">
          <a:xfrm>
            <a:off x="611188" y="836613"/>
            <a:ext cx="7129462" cy="603250"/>
          </a:xfrm>
          <a:prstGeom prst="rect">
            <a:avLst/>
          </a:prstGeom>
          <a:noFill/>
          <a:ln w="9525">
            <a:noFill/>
            <a:miter lim="800000"/>
            <a:headEnd/>
            <a:tailEnd/>
          </a:ln>
        </p:spPr>
        <p:txBody>
          <a:bodyPr/>
          <a:lstStyle/>
          <a:p>
            <a:pPr>
              <a:lnSpc>
                <a:spcPct val="140000"/>
              </a:lnSpc>
            </a:pPr>
            <a:r>
              <a:rPr lang="zh-CN" altLang="en-US" sz="2800" b="1" dirty="0" smtClean="0">
                <a:solidFill>
                  <a:srgbClr val="CC0000"/>
                </a:solidFill>
                <a:latin typeface="微软雅黑" pitchFamily="34" charset="-122"/>
                <a:ea typeface="微软雅黑" pitchFamily="34" charset="-122"/>
                <a:sym typeface="微软雅黑" pitchFamily="34" charset="-122"/>
              </a:rPr>
              <a:t>具体有六个方面问题</a:t>
            </a:r>
            <a:endParaRPr lang="zh-CN" altLang="en-US" sz="2800" dirty="0">
              <a:solidFill>
                <a:srgbClr val="000000"/>
              </a:solidFill>
              <a:latin typeface="Arial" charset="0"/>
              <a:ea typeface="黑体" pitchFamily="49" charset="-122"/>
              <a:sym typeface="Arial" charset="0"/>
            </a:endParaRPr>
          </a:p>
        </p:txBody>
      </p:sp>
      <p:sp>
        <p:nvSpPr>
          <p:cNvPr id="21510" name="Line 17"/>
          <p:cNvSpPr>
            <a:spLocks noChangeShapeType="1"/>
          </p:cNvSpPr>
          <p:nvPr/>
        </p:nvSpPr>
        <p:spPr bwMode="auto">
          <a:xfrm>
            <a:off x="395288" y="1484313"/>
            <a:ext cx="7848600" cy="0"/>
          </a:xfrm>
          <a:prstGeom prst="line">
            <a:avLst/>
          </a:prstGeom>
          <a:noFill/>
          <a:ln w="9525">
            <a:solidFill>
              <a:srgbClr val="808080"/>
            </a:solidFill>
            <a:round/>
            <a:headEnd/>
            <a:tailEnd/>
          </a:ln>
        </p:spPr>
        <p:txBody>
          <a:bodyPr/>
          <a:lstStyle/>
          <a:p>
            <a:endParaRPr lang="zh-CN" altLang="en-US"/>
          </a:p>
        </p:txBody>
      </p:sp>
      <p:sp>
        <p:nvSpPr>
          <p:cNvPr id="9" name="Rectangle 3"/>
          <p:cNvSpPr>
            <a:spLocks noChangeArrowheads="1"/>
          </p:cNvSpPr>
          <p:nvPr/>
        </p:nvSpPr>
        <p:spPr bwMode="auto">
          <a:xfrm>
            <a:off x="2195736" y="4293096"/>
            <a:ext cx="6408712" cy="2246769"/>
          </a:xfrm>
          <a:prstGeom prst="rect">
            <a:avLst/>
          </a:prstGeom>
          <a:noFill/>
          <a:ln w="9525">
            <a:solidFill>
              <a:schemeClr val="accent1"/>
            </a:solidFill>
            <a:miter lim="800000"/>
            <a:headEnd/>
            <a:tailEnd/>
          </a:ln>
          <a:effectLst>
            <a:innerShdw blurRad="114300">
              <a:prstClr val="black"/>
            </a:innerShdw>
          </a:effectLst>
        </p:spPr>
        <p:txBody>
          <a:bodyPr>
            <a:spAutoFit/>
          </a:bodyPr>
          <a:lstStyle/>
          <a:p>
            <a:pPr marL="342900" indent="-342900">
              <a:lnSpc>
                <a:spcPct val="150000"/>
              </a:lnSpc>
              <a:spcBef>
                <a:spcPts val="600"/>
              </a:spcBef>
              <a:buClr>
                <a:schemeClr val="bg2"/>
              </a:buClr>
              <a:buSzPct val="75000"/>
              <a:buFont typeface="Wingdings" pitchFamily="2" charset="2"/>
              <a:buChar char="n"/>
              <a:defRPr/>
            </a:pPr>
            <a:r>
              <a:rPr lang="zh-CN" altLang="zh-CN" sz="1800" dirty="0">
                <a:latin typeface="微软雅黑" pitchFamily="34" charset="-122"/>
                <a:ea typeface="微软雅黑" pitchFamily="34" charset="-122"/>
              </a:rPr>
              <a:t>政府</a:t>
            </a:r>
            <a:r>
              <a:rPr lang="zh-CN" altLang="en-US" sz="1800" dirty="0">
                <a:latin typeface="微软雅黑" pitchFamily="34" charset="-122"/>
                <a:ea typeface="微软雅黑" pitchFamily="34" charset="-122"/>
              </a:rPr>
              <a:t>只将</a:t>
            </a:r>
            <a:r>
              <a:rPr lang="zh-CN" altLang="zh-CN" sz="1800" dirty="0">
                <a:latin typeface="微软雅黑" pitchFamily="34" charset="-122"/>
                <a:ea typeface="微软雅黑" pitchFamily="34" charset="-122"/>
              </a:rPr>
              <a:t>园区项目当作</a:t>
            </a:r>
            <a:r>
              <a:rPr lang="zh-CN" altLang="en-US" sz="1800" dirty="0">
                <a:latin typeface="微软雅黑" pitchFamily="34" charset="-122"/>
                <a:ea typeface="微软雅黑" pitchFamily="34" charset="-122"/>
              </a:rPr>
              <a:t>一般的招商引资项目、工业项目，在政策支持上与园区的基础设施性和产业服务特性相违背。</a:t>
            </a:r>
            <a:endParaRPr lang="zh-CN" altLang="zh-CN" sz="1800" dirty="0">
              <a:latin typeface="微软雅黑" pitchFamily="34" charset="-122"/>
              <a:ea typeface="微软雅黑" pitchFamily="34" charset="-122"/>
            </a:endParaRPr>
          </a:p>
          <a:p>
            <a:pPr marL="342900" indent="-342900">
              <a:lnSpc>
                <a:spcPct val="150000"/>
              </a:lnSpc>
              <a:spcBef>
                <a:spcPts val="600"/>
              </a:spcBef>
              <a:buClr>
                <a:schemeClr val="bg2"/>
              </a:buClr>
              <a:buSzPct val="75000"/>
              <a:buFont typeface="Wingdings" pitchFamily="2" charset="2"/>
              <a:buChar char="n"/>
              <a:defRPr/>
            </a:pPr>
            <a:r>
              <a:rPr lang="zh-CN" altLang="zh-CN" sz="1800" dirty="0">
                <a:latin typeface="微软雅黑" pitchFamily="34" charset="-122"/>
                <a:ea typeface="微软雅黑" pitchFamily="34" charset="-122"/>
              </a:rPr>
              <a:t>物流园区投资主体片面追求项目投资回报的“短、平、快”</a:t>
            </a:r>
            <a:r>
              <a:rPr lang="zh-CN" altLang="en-US" sz="1800" dirty="0">
                <a:latin typeface="微软雅黑" pitchFamily="34" charset="-122"/>
                <a:ea typeface="微软雅黑" pitchFamily="34" charset="-122"/>
              </a:rPr>
              <a:t>，在投资、经营决策上与园区的“投资大、回报周期长”的特性相违背。</a:t>
            </a:r>
            <a:endParaRPr lang="zh-CN" altLang="zh-CN" sz="1800" dirty="0">
              <a:latin typeface="微软雅黑" pitchFamily="34" charset="-122"/>
              <a:ea typeface="微软雅黑" pitchFamily="34" charset="-122"/>
            </a:endParaRPr>
          </a:p>
        </p:txBody>
      </p:sp>
      <p:sp>
        <p:nvSpPr>
          <p:cNvPr id="16" name="圆角矩形 15"/>
          <p:cNvSpPr/>
          <p:nvPr/>
        </p:nvSpPr>
        <p:spPr bwMode="auto">
          <a:xfrm>
            <a:off x="468313" y="1844675"/>
            <a:ext cx="1223962" cy="2232025"/>
          </a:xfrm>
          <a:prstGeom prst="roundRect">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a:lstStyle/>
          <a:p>
            <a:pPr>
              <a:defRPr/>
            </a:pPr>
            <a:endParaRPr lang="zh-CN" altLang="en-US">
              <a:ea typeface="黑体" pitchFamily="49" charset="-122"/>
            </a:endParaRPr>
          </a:p>
        </p:txBody>
      </p:sp>
      <p:sp>
        <p:nvSpPr>
          <p:cNvPr id="21515" name="TextBox 11"/>
          <p:cNvSpPr txBox="1">
            <a:spLocks noChangeArrowheads="1"/>
          </p:cNvSpPr>
          <p:nvPr/>
        </p:nvSpPr>
        <p:spPr bwMode="auto">
          <a:xfrm>
            <a:off x="539750" y="2133600"/>
            <a:ext cx="1079500" cy="1582738"/>
          </a:xfrm>
          <a:prstGeom prst="rect">
            <a:avLst/>
          </a:prstGeom>
          <a:noFill/>
          <a:ln w="9525">
            <a:noFill/>
            <a:miter lim="800000"/>
            <a:headEnd/>
            <a:tailEnd/>
          </a:ln>
        </p:spPr>
        <p:txBody>
          <a:bodyPr anchor="ctr" anchorCtr="1"/>
          <a:lstStyle/>
          <a:p>
            <a:pPr algn="ctr">
              <a:lnSpc>
                <a:spcPct val="150000"/>
              </a:lnSpc>
            </a:pPr>
            <a:r>
              <a:rPr lang="zh-CN" altLang="en-US" sz="1800">
                <a:latin typeface="微软雅黑" pitchFamily="34" charset="-122"/>
                <a:ea typeface="微软雅黑" pitchFamily="34" charset="-122"/>
              </a:rPr>
              <a:t>从项目实施环节方面</a:t>
            </a:r>
          </a:p>
        </p:txBody>
      </p:sp>
      <p:sp>
        <p:nvSpPr>
          <p:cNvPr id="19" name="AutoShape 9"/>
          <p:cNvSpPr>
            <a:spLocks noChangeArrowheads="1"/>
          </p:cNvSpPr>
          <p:nvPr/>
        </p:nvSpPr>
        <p:spPr bwMode="auto">
          <a:xfrm rot="5400000">
            <a:off x="921544" y="5279232"/>
            <a:ext cx="2028825" cy="344487"/>
          </a:xfrm>
          <a:prstGeom prst="triangle">
            <a:avLst>
              <a:gd name="adj" fmla="val 50000"/>
            </a:avLst>
          </a:prstGeom>
          <a:solidFill>
            <a:schemeClr val="accent1">
              <a:lumMod val="40000"/>
              <a:lumOff val="60000"/>
            </a:schemeClr>
          </a:solidFill>
          <a:ln w="6350" algn="ctr">
            <a:noFill/>
            <a:miter lim="800000"/>
            <a:headEnd/>
            <a:tailEnd/>
          </a:ln>
          <a:effectLst>
            <a:outerShdw dist="35921" dir="2700000" algn="ctr" rotWithShape="0">
              <a:srgbClr val="808080"/>
            </a:outerShdw>
          </a:effectLst>
        </p:spPr>
        <p:txBody>
          <a:bodyPr lIns="0" tIns="0" rIns="0" bIns="0" anchor="ctr"/>
          <a:lstStyle/>
          <a:p>
            <a:pPr>
              <a:defRPr/>
            </a:pPr>
            <a:endParaRPr lang="zh-CN" altLang="en-US">
              <a:ea typeface="黑体" pitchFamily="49" charset="-122"/>
            </a:endParaRPr>
          </a:p>
        </p:txBody>
      </p:sp>
      <p:sp>
        <p:nvSpPr>
          <p:cNvPr id="21" name="AutoShape 9"/>
          <p:cNvSpPr>
            <a:spLocks noChangeArrowheads="1"/>
          </p:cNvSpPr>
          <p:nvPr/>
        </p:nvSpPr>
        <p:spPr bwMode="auto">
          <a:xfrm rot="5400000">
            <a:off x="922338" y="2830513"/>
            <a:ext cx="2027237" cy="344487"/>
          </a:xfrm>
          <a:prstGeom prst="triangle">
            <a:avLst>
              <a:gd name="adj" fmla="val 50000"/>
            </a:avLst>
          </a:prstGeom>
          <a:solidFill>
            <a:schemeClr val="accent1">
              <a:lumMod val="40000"/>
              <a:lumOff val="60000"/>
            </a:schemeClr>
          </a:solidFill>
          <a:ln w="6350" algn="ctr">
            <a:noFill/>
            <a:miter lim="800000"/>
            <a:headEnd/>
            <a:tailEnd/>
          </a:ln>
          <a:effectLst>
            <a:outerShdw dist="35921" dir="2700000" algn="ctr" rotWithShape="0">
              <a:srgbClr val="808080"/>
            </a:outerShdw>
          </a:effectLst>
        </p:spPr>
        <p:txBody>
          <a:bodyPr lIns="0" tIns="0" rIns="0" bIns="0" anchor="ctr"/>
          <a:lstStyle/>
          <a:p>
            <a:pPr>
              <a:defRPr/>
            </a:pPr>
            <a:endParaRPr lang="zh-CN" altLang="en-US">
              <a:ea typeface="黑体" pitchFamily="49" charset="-122"/>
            </a:endParaRPr>
          </a:p>
        </p:txBody>
      </p:sp>
      <p:sp>
        <p:nvSpPr>
          <p:cNvPr id="22" name="圆角矩形 21"/>
          <p:cNvSpPr/>
          <p:nvPr/>
        </p:nvSpPr>
        <p:spPr bwMode="auto">
          <a:xfrm>
            <a:off x="468313" y="4365625"/>
            <a:ext cx="1223962" cy="2087563"/>
          </a:xfrm>
          <a:prstGeom prst="roundRect">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a:lstStyle/>
          <a:p>
            <a:pPr>
              <a:defRPr/>
            </a:pPr>
            <a:endParaRPr lang="zh-CN" altLang="en-US">
              <a:ea typeface="黑体" pitchFamily="49" charset="-122"/>
            </a:endParaRPr>
          </a:p>
        </p:txBody>
      </p:sp>
      <p:sp>
        <p:nvSpPr>
          <p:cNvPr id="21519" name="TextBox 17"/>
          <p:cNvSpPr txBox="1">
            <a:spLocks noChangeArrowheads="1"/>
          </p:cNvSpPr>
          <p:nvPr/>
        </p:nvSpPr>
        <p:spPr bwMode="auto">
          <a:xfrm>
            <a:off x="539750" y="4652963"/>
            <a:ext cx="1008063" cy="1512887"/>
          </a:xfrm>
          <a:prstGeom prst="rect">
            <a:avLst/>
          </a:prstGeom>
          <a:noFill/>
          <a:ln w="9525">
            <a:noFill/>
            <a:miter lim="800000"/>
            <a:headEnd/>
            <a:tailEnd/>
          </a:ln>
        </p:spPr>
        <p:txBody>
          <a:bodyPr anchor="ctr" anchorCtr="1"/>
          <a:lstStyle/>
          <a:p>
            <a:pPr algn="ctr">
              <a:lnSpc>
                <a:spcPct val="150000"/>
              </a:lnSpc>
            </a:pPr>
            <a:r>
              <a:rPr lang="zh-CN" altLang="en-US" sz="1800">
                <a:latin typeface="微软雅黑" pitchFamily="34" charset="-122"/>
                <a:ea typeface="微软雅黑" pitchFamily="34" charset="-122"/>
              </a:rPr>
              <a:t>从相关方诉求方面看</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D4DB09D0-50F1-4873-BCA3-F9C72565830D}" type="slidenum">
              <a:rPr lang="en-US" altLang="zh-CN" smtClean="0"/>
              <a:pPr>
                <a:defRPr/>
              </a:pPr>
              <a:t>7</a:t>
            </a:fld>
            <a:endParaRPr lang="en-US" altLang="zh-CN"/>
          </a:p>
        </p:txBody>
      </p:sp>
      <p:sp>
        <p:nvSpPr>
          <p:cNvPr id="3" name="标题 1"/>
          <p:cNvSpPr txBox="1">
            <a:spLocks/>
          </p:cNvSpPr>
          <p:nvPr/>
        </p:nvSpPr>
        <p:spPr bwMode="auto">
          <a:xfrm>
            <a:off x="539750" y="1600200"/>
            <a:ext cx="7686675" cy="358775"/>
          </a:xfrm>
          <a:prstGeom prst="rect">
            <a:avLst/>
          </a:prstGeom>
          <a:noFill/>
          <a:ln w="9525">
            <a:noFill/>
            <a:miter lim="800000"/>
            <a:headEnd/>
            <a:tailEnd/>
          </a:ln>
        </p:spPr>
        <p:txBody>
          <a:bodyPr bIns="46800" anchor="ctr"/>
          <a:lstStyle/>
          <a:p>
            <a:pPr eaLnBrk="0" hangingPunct="0">
              <a:defRPr/>
            </a:pPr>
            <a:r>
              <a:rPr kumimoji="0" lang="zh-CN" altLang="en-US" sz="3200" b="1" kern="0" dirty="0">
                <a:solidFill>
                  <a:srgbClr val="CC0000"/>
                </a:solidFill>
                <a:latin typeface="微软雅黑" pitchFamily="34" charset="-122"/>
                <a:ea typeface="微软雅黑" pitchFamily="34" charset="-122"/>
                <a:cs typeface="+mj-cs"/>
                <a:sym typeface="Trebuchet MS" pitchFamily="34" charset="0"/>
              </a:rPr>
              <a:t>第二部分</a:t>
            </a:r>
          </a:p>
        </p:txBody>
      </p:sp>
      <p:sp>
        <p:nvSpPr>
          <p:cNvPr id="23555" name="Line 4"/>
          <p:cNvSpPr>
            <a:spLocks noChangeShapeType="1"/>
          </p:cNvSpPr>
          <p:nvPr/>
        </p:nvSpPr>
        <p:spPr bwMode="auto">
          <a:xfrm>
            <a:off x="395288" y="2103438"/>
            <a:ext cx="8496300" cy="0"/>
          </a:xfrm>
          <a:prstGeom prst="line">
            <a:avLst/>
          </a:prstGeom>
          <a:noFill/>
          <a:ln w="9525">
            <a:solidFill>
              <a:srgbClr val="366B7E"/>
            </a:solidFill>
            <a:round/>
            <a:headEnd/>
            <a:tailEnd/>
          </a:ln>
          <a:effectLst>
            <a:prstShdw prst="shdw17" dist="17961" dir="2700000">
              <a:srgbClr val="20404C"/>
            </a:prstShdw>
          </a:effectLst>
        </p:spPr>
        <p:txBody>
          <a:bodyPr/>
          <a:lstStyle/>
          <a:p>
            <a:endParaRPr lang="zh-CN" altLang="en-US"/>
          </a:p>
        </p:txBody>
      </p:sp>
      <p:sp>
        <p:nvSpPr>
          <p:cNvPr id="23556" name="Rectangle 2"/>
          <p:cNvSpPr>
            <a:spLocks noChangeArrowheads="1"/>
          </p:cNvSpPr>
          <p:nvPr/>
        </p:nvSpPr>
        <p:spPr bwMode="auto">
          <a:xfrm>
            <a:off x="2743200" y="3573463"/>
            <a:ext cx="5524500" cy="533400"/>
          </a:xfrm>
          <a:prstGeom prst="rect">
            <a:avLst/>
          </a:prstGeom>
          <a:noFill/>
          <a:ln w="9525">
            <a:noFill/>
            <a:miter lim="800000"/>
            <a:headEnd/>
            <a:tailEnd/>
          </a:ln>
        </p:spPr>
        <p:txBody>
          <a:bodyPr bIns="46800" anchor="ctr"/>
          <a:lstStyle/>
          <a:p>
            <a:pPr algn="ctr"/>
            <a:r>
              <a:rPr lang="zh-CN" altLang="en-US" sz="2800" b="1">
                <a:solidFill>
                  <a:srgbClr val="CC0000"/>
                </a:solidFill>
                <a:latin typeface="黑体" pitchFamily="49" charset="-122"/>
                <a:ea typeface="微软雅黑" pitchFamily="34" charset="-122"/>
              </a:rPr>
              <a:t>物流园区的长效发展路径探讨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a:xfrm>
            <a:off x="8604250" y="6356350"/>
            <a:ext cx="393700" cy="457200"/>
          </a:xfrm>
        </p:spPr>
        <p:txBody>
          <a:bodyPr/>
          <a:lstStyle/>
          <a:p>
            <a:pPr>
              <a:defRPr/>
            </a:pPr>
            <a:fld id="{849C5A7E-B090-4EEC-91DF-AD9639A61974}" type="slidenum">
              <a:rPr lang="en-US" altLang="zh-CN" smtClean="0"/>
              <a:pPr>
                <a:defRPr/>
              </a:pPr>
              <a:t>8</a:t>
            </a:fld>
            <a:endParaRPr lang="en-US" altLang="zh-CN"/>
          </a:p>
        </p:txBody>
      </p:sp>
      <p:sp>
        <p:nvSpPr>
          <p:cNvPr id="24578" name="Rectangle 2"/>
          <p:cNvSpPr>
            <a:spLocks noChangeArrowheads="1"/>
          </p:cNvSpPr>
          <p:nvPr/>
        </p:nvSpPr>
        <p:spPr bwMode="auto">
          <a:xfrm>
            <a:off x="467544" y="620688"/>
            <a:ext cx="7129462" cy="603250"/>
          </a:xfrm>
          <a:prstGeom prst="rect">
            <a:avLst/>
          </a:prstGeom>
          <a:noFill/>
          <a:ln w="9525">
            <a:noFill/>
            <a:miter lim="800000"/>
            <a:headEnd/>
            <a:tailEnd/>
          </a:ln>
        </p:spPr>
        <p:txBody>
          <a:bodyPr/>
          <a:lstStyle/>
          <a:p>
            <a:pPr>
              <a:lnSpc>
                <a:spcPct val="140000"/>
              </a:lnSpc>
            </a:pPr>
            <a:r>
              <a:rPr lang="zh-CN" altLang="en-US" sz="2800" b="1" dirty="0">
                <a:solidFill>
                  <a:srgbClr val="CC0000"/>
                </a:solidFill>
                <a:latin typeface="微软雅黑" pitchFamily="34" charset="-122"/>
                <a:ea typeface="微软雅黑" pitchFamily="34" charset="-122"/>
                <a:sym typeface="微软雅黑" pitchFamily="34" charset="-122"/>
              </a:rPr>
              <a:t>物流园区长效发展是一项系统工程</a:t>
            </a:r>
            <a:endParaRPr lang="zh-CN" altLang="en-US" sz="1800" dirty="0">
              <a:solidFill>
                <a:srgbClr val="000000"/>
              </a:solidFill>
              <a:latin typeface="Arial" charset="0"/>
              <a:ea typeface="黑体" pitchFamily="49" charset="-122"/>
              <a:sym typeface="Arial" charset="0"/>
            </a:endParaRPr>
          </a:p>
        </p:txBody>
      </p:sp>
      <p:sp>
        <p:nvSpPr>
          <p:cNvPr id="24579" name="Line 17"/>
          <p:cNvSpPr>
            <a:spLocks noChangeShapeType="1"/>
          </p:cNvSpPr>
          <p:nvPr/>
        </p:nvSpPr>
        <p:spPr bwMode="auto">
          <a:xfrm>
            <a:off x="398463" y="1270000"/>
            <a:ext cx="7848600" cy="0"/>
          </a:xfrm>
          <a:prstGeom prst="line">
            <a:avLst/>
          </a:prstGeom>
          <a:noFill/>
          <a:ln w="9525">
            <a:solidFill>
              <a:srgbClr val="808080"/>
            </a:solidFill>
            <a:round/>
            <a:headEnd/>
            <a:tailEnd/>
          </a:ln>
        </p:spPr>
        <p:txBody>
          <a:bodyPr/>
          <a:lstStyle/>
          <a:p>
            <a:endParaRPr lang="zh-CN" altLang="en-US"/>
          </a:p>
        </p:txBody>
      </p:sp>
      <p:sp>
        <p:nvSpPr>
          <p:cNvPr id="24580" name="Rectangle 51"/>
          <p:cNvSpPr>
            <a:spLocks noChangeArrowheads="1"/>
          </p:cNvSpPr>
          <p:nvPr/>
        </p:nvSpPr>
        <p:spPr bwMode="auto">
          <a:xfrm>
            <a:off x="395288" y="1270000"/>
            <a:ext cx="215900" cy="71438"/>
          </a:xfrm>
          <a:prstGeom prst="rect">
            <a:avLst/>
          </a:prstGeom>
          <a:solidFill>
            <a:srgbClr val="CC0000"/>
          </a:solidFill>
          <a:ln w="9525">
            <a:noFill/>
            <a:miter lim="800000"/>
            <a:headEnd/>
            <a:tailEnd/>
          </a:ln>
        </p:spPr>
        <p:txBody>
          <a:bodyPr wrap="none" anchor="ctr"/>
          <a:lstStyle/>
          <a:p>
            <a:pPr algn="ctr"/>
            <a:endParaRPr lang="zh-CN" altLang="zh-CN" sz="1800" i="1">
              <a:solidFill>
                <a:srgbClr val="EB6112"/>
              </a:solidFill>
              <a:latin typeface="Arial" charset="0"/>
              <a:ea typeface="华文细黑" pitchFamily="2" charset="-122"/>
              <a:sym typeface="Arial" charset="0"/>
            </a:endParaRPr>
          </a:p>
        </p:txBody>
      </p:sp>
      <p:sp>
        <p:nvSpPr>
          <p:cNvPr id="24581" name="Rectangle 3"/>
          <p:cNvSpPr>
            <a:spLocks noChangeArrowheads="1"/>
          </p:cNvSpPr>
          <p:nvPr/>
        </p:nvSpPr>
        <p:spPr bwMode="auto">
          <a:xfrm>
            <a:off x="467544" y="1412776"/>
            <a:ext cx="3167583" cy="3831818"/>
          </a:xfrm>
          <a:prstGeom prst="rect">
            <a:avLst/>
          </a:prstGeom>
          <a:noFill/>
          <a:ln w="9525">
            <a:noFill/>
            <a:miter lim="800000"/>
            <a:headEnd/>
            <a:tailEnd/>
          </a:ln>
        </p:spPr>
        <p:txBody>
          <a:bodyPr wrap="square">
            <a:spAutoFit/>
          </a:bodyPr>
          <a:lstStyle/>
          <a:p>
            <a:pPr marL="342900" indent="-342900">
              <a:lnSpc>
                <a:spcPct val="150000"/>
              </a:lnSpc>
              <a:buClr>
                <a:schemeClr val="bg2"/>
              </a:buClr>
              <a:buSzPct val="75000"/>
              <a:buFont typeface="Wingdings" pitchFamily="2" charset="2"/>
              <a:buChar char="n"/>
            </a:pPr>
            <a:r>
              <a:rPr lang="zh-CN" altLang="zh-CN" sz="1800" dirty="0">
                <a:latin typeface="微软雅黑" pitchFamily="34" charset="-122"/>
                <a:ea typeface="微软雅黑" pitchFamily="34" charset="-122"/>
              </a:rPr>
              <a:t>物流</a:t>
            </a:r>
            <a:r>
              <a:rPr lang="zh-CN" altLang="en-US" sz="1800" dirty="0">
                <a:latin typeface="微软雅黑" pitchFamily="34" charset="-122"/>
                <a:ea typeface="微软雅黑" pitchFamily="34" charset="-122"/>
              </a:rPr>
              <a:t>园区是一个服务平台，一个产业创新的商业生态系统，要完整打造这样一个商业生态系统是一项系统工程，涉及流程长，环节多，周期长</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342900" indent="-342900">
              <a:lnSpc>
                <a:spcPct val="150000"/>
              </a:lnSpc>
              <a:buClr>
                <a:schemeClr val="bg2"/>
              </a:buClr>
              <a:buSzPct val="75000"/>
              <a:buFont typeface="Wingdings" pitchFamily="2" charset="2"/>
              <a:buChar char="n"/>
            </a:pPr>
            <a:r>
              <a:rPr lang="zh-CN" altLang="en-US" sz="1800" dirty="0" smtClean="0">
                <a:latin typeface="微软雅黑" pitchFamily="34" charset="-122"/>
                <a:ea typeface="微软雅黑" pitchFamily="34" charset="-122"/>
              </a:rPr>
              <a:t>需要政府、投资主体、运营主体协同运作，共同努力实现园区的长效发展。</a:t>
            </a:r>
            <a:endParaRPr lang="en-US" altLang="zh-CN" sz="1800" dirty="0">
              <a:latin typeface="微软雅黑" pitchFamily="34" charset="-122"/>
              <a:ea typeface="微软雅黑" pitchFamily="34" charset="-122"/>
            </a:endParaRPr>
          </a:p>
        </p:txBody>
      </p:sp>
      <p:grpSp>
        <p:nvGrpSpPr>
          <p:cNvPr id="24582" name="组合 60"/>
          <p:cNvGrpSpPr>
            <a:grpSpLocks/>
          </p:cNvGrpSpPr>
          <p:nvPr/>
        </p:nvGrpSpPr>
        <p:grpSpPr bwMode="auto">
          <a:xfrm>
            <a:off x="3203848" y="1484784"/>
            <a:ext cx="5824538" cy="5184775"/>
            <a:chOff x="1475656" y="1916832"/>
            <a:chExt cx="5823520" cy="5184576"/>
          </a:xfrm>
        </p:grpSpPr>
        <p:grpSp>
          <p:nvGrpSpPr>
            <p:cNvPr id="24583" name="Group 38"/>
            <p:cNvGrpSpPr>
              <a:grpSpLocks/>
            </p:cNvGrpSpPr>
            <p:nvPr/>
          </p:nvGrpSpPr>
          <p:grpSpPr bwMode="auto">
            <a:xfrm>
              <a:off x="2843808" y="3305249"/>
              <a:ext cx="3384376" cy="3364111"/>
              <a:chOff x="476" y="1389"/>
              <a:chExt cx="2585" cy="2482"/>
            </a:xfrm>
          </p:grpSpPr>
          <p:sp>
            <p:nvSpPr>
              <p:cNvPr id="24591" name="Text Box 12"/>
              <p:cNvSpPr txBox="1">
                <a:spLocks noChangeArrowheads="1"/>
              </p:cNvSpPr>
              <p:nvPr/>
            </p:nvSpPr>
            <p:spPr bwMode="auto">
              <a:xfrm>
                <a:off x="646" y="1470"/>
                <a:ext cx="1623" cy="248"/>
              </a:xfrm>
              <a:prstGeom prst="rect">
                <a:avLst/>
              </a:prstGeom>
              <a:noFill/>
              <a:ln w="12700" algn="ctr">
                <a:noFill/>
                <a:miter lim="800000"/>
                <a:headEnd/>
                <a:tailEnd/>
              </a:ln>
            </p:spPr>
            <p:txBody>
              <a:bodyPr>
                <a:spAutoFit/>
              </a:bodyPr>
              <a:lstStyle/>
              <a:p>
                <a:pPr marL="342900" indent="-342900">
                  <a:spcBef>
                    <a:spcPct val="50000"/>
                  </a:spcBef>
                  <a:buClr>
                    <a:srgbClr val="FF9900"/>
                  </a:buClr>
                  <a:buFont typeface="Wingdings" pitchFamily="2" charset="2"/>
                  <a:buNone/>
                </a:pPr>
                <a:endParaRPr lang="zh-CN" altLang="zh-CN" sz="1600">
                  <a:latin typeface="微软雅黑" pitchFamily="34" charset="-122"/>
                  <a:ea typeface="微软雅黑" pitchFamily="34" charset="-122"/>
                </a:endParaRPr>
              </a:p>
            </p:txBody>
          </p:sp>
          <p:grpSp>
            <p:nvGrpSpPr>
              <p:cNvPr id="24592" name="Group 14"/>
              <p:cNvGrpSpPr>
                <a:grpSpLocks/>
              </p:cNvGrpSpPr>
              <p:nvPr/>
            </p:nvGrpSpPr>
            <p:grpSpPr bwMode="auto">
              <a:xfrm>
                <a:off x="476" y="1389"/>
                <a:ext cx="2585" cy="2482"/>
                <a:chOff x="1484" y="816"/>
                <a:chExt cx="2692" cy="2745"/>
              </a:xfrm>
            </p:grpSpPr>
            <p:sp>
              <p:nvSpPr>
                <p:cNvPr id="27" name="Freeform 15"/>
                <p:cNvSpPr>
                  <a:spLocks/>
                </p:cNvSpPr>
                <p:nvPr/>
              </p:nvSpPr>
              <p:spPr bwMode="auto">
                <a:xfrm>
                  <a:off x="3007" y="2345"/>
                  <a:ext cx="1025" cy="968"/>
                </a:xfrm>
                <a:custGeom>
                  <a:avLst/>
                  <a:gdLst/>
                  <a:ahLst/>
                  <a:cxnLst>
                    <a:cxn ang="0">
                      <a:pos x="89" y="315"/>
                    </a:cxn>
                    <a:cxn ang="0">
                      <a:pos x="116" y="292"/>
                    </a:cxn>
                    <a:cxn ang="0">
                      <a:pos x="143" y="266"/>
                    </a:cxn>
                    <a:cxn ang="0">
                      <a:pos x="168" y="241"/>
                    </a:cxn>
                    <a:cxn ang="0">
                      <a:pos x="192" y="213"/>
                    </a:cxn>
                    <a:cxn ang="0">
                      <a:pos x="214" y="185"/>
                    </a:cxn>
                    <a:cxn ang="0">
                      <a:pos x="234" y="155"/>
                    </a:cxn>
                    <a:cxn ang="0">
                      <a:pos x="253" y="125"/>
                    </a:cxn>
                    <a:cxn ang="0">
                      <a:pos x="270" y="93"/>
                    </a:cxn>
                    <a:cxn ang="0">
                      <a:pos x="285" y="61"/>
                    </a:cxn>
                    <a:cxn ang="0">
                      <a:pos x="299" y="28"/>
                    </a:cxn>
                    <a:cxn ang="0">
                      <a:pos x="310" y="0"/>
                    </a:cxn>
                    <a:cxn ang="0">
                      <a:pos x="667" y="233"/>
                    </a:cxn>
                    <a:cxn ang="0">
                      <a:pos x="1024" y="5"/>
                    </a:cxn>
                    <a:cxn ang="0">
                      <a:pos x="1010" y="75"/>
                    </a:cxn>
                    <a:cxn ang="0">
                      <a:pos x="993" y="146"/>
                    </a:cxn>
                    <a:cxn ang="0">
                      <a:pos x="972" y="214"/>
                    </a:cxn>
                    <a:cxn ang="0">
                      <a:pos x="947" y="282"/>
                    </a:cxn>
                    <a:cxn ang="0">
                      <a:pos x="920" y="348"/>
                    </a:cxn>
                    <a:cxn ang="0">
                      <a:pos x="888" y="412"/>
                    </a:cxn>
                    <a:cxn ang="0">
                      <a:pos x="854" y="474"/>
                    </a:cxn>
                    <a:cxn ang="0">
                      <a:pos x="816" y="536"/>
                    </a:cxn>
                    <a:cxn ang="0">
                      <a:pos x="776" y="594"/>
                    </a:cxn>
                    <a:cxn ang="0">
                      <a:pos x="732" y="651"/>
                    </a:cxn>
                    <a:cxn ang="0">
                      <a:pos x="685" y="706"/>
                    </a:cxn>
                    <a:cxn ang="0">
                      <a:pos x="635" y="759"/>
                    </a:cxn>
                    <a:cxn ang="0">
                      <a:pos x="583" y="809"/>
                    </a:cxn>
                    <a:cxn ang="0">
                      <a:pos x="527" y="856"/>
                    </a:cxn>
                    <a:cxn ang="0">
                      <a:pos x="616" y="966"/>
                    </a:cxn>
                    <a:cxn ang="0">
                      <a:pos x="58" y="777"/>
                    </a:cxn>
                    <a:cxn ang="0">
                      <a:pos x="0" y="206"/>
                    </a:cxn>
                    <a:cxn ang="0">
                      <a:pos x="89" y="315"/>
                    </a:cxn>
                  </a:cxnLst>
                  <a:rect l="0" t="0" r="r" b="b"/>
                  <a:pathLst>
                    <a:path w="1025" h="967">
                      <a:moveTo>
                        <a:pt x="89" y="315"/>
                      </a:moveTo>
                      <a:lnTo>
                        <a:pt x="116" y="292"/>
                      </a:lnTo>
                      <a:lnTo>
                        <a:pt x="143" y="266"/>
                      </a:lnTo>
                      <a:lnTo>
                        <a:pt x="168" y="241"/>
                      </a:lnTo>
                      <a:lnTo>
                        <a:pt x="192" y="213"/>
                      </a:lnTo>
                      <a:lnTo>
                        <a:pt x="214" y="185"/>
                      </a:lnTo>
                      <a:lnTo>
                        <a:pt x="234" y="155"/>
                      </a:lnTo>
                      <a:lnTo>
                        <a:pt x="253" y="125"/>
                      </a:lnTo>
                      <a:lnTo>
                        <a:pt x="270" y="93"/>
                      </a:lnTo>
                      <a:lnTo>
                        <a:pt x="285" y="61"/>
                      </a:lnTo>
                      <a:lnTo>
                        <a:pt x="299" y="28"/>
                      </a:lnTo>
                      <a:lnTo>
                        <a:pt x="310" y="0"/>
                      </a:lnTo>
                      <a:lnTo>
                        <a:pt x="667" y="233"/>
                      </a:lnTo>
                      <a:lnTo>
                        <a:pt x="1024" y="5"/>
                      </a:lnTo>
                      <a:lnTo>
                        <a:pt x="1010" y="75"/>
                      </a:lnTo>
                      <a:lnTo>
                        <a:pt x="993" y="146"/>
                      </a:lnTo>
                      <a:lnTo>
                        <a:pt x="972" y="214"/>
                      </a:lnTo>
                      <a:lnTo>
                        <a:pt x="947" y="282"/>
                      </a:lnTo>
                      <a:lnTo>
                        <a:pt x="920" y="348"/>
                      </a:lnTo>
                      <a:lnTo>
                        <a:pt x="888" y="412"/>
                      </a:lnTo>
                      <a:lnTo>
                        <a:pt x="854" y="474"/>
                      </a:lnTo>
                      <a:lnTo>
                        <a:pt x="816" y="536"/>
                      </a:lnTo>
                      <a:lnTo>
                        <a:pt x="776" y="594"/>
                      </a:lnTo>
                      <a:lnTo>
                        <a:pt x="732" y="651"/>
                      </a:lnTo>
                      <a:lnTo>
                        <a:pt x="685" y="706"/>
                      </a:lnTo>
                      <a:lnTo>
                        <a:pt x="635" y="759"/>
                      </a:lnTo>
                      <a:lnTo>
                        <a:pt x="583" y="809"/>
                      </a:lnTo>
                      <a:lnTo>
                        <a:pt x="527" y="856"/>
                      </a:lnTo>
                      <a:lnTo>
                        <a:pt x="616" y="966"/>
                      </a:lnTo>
                      <a:lnTo>
                        <a:pt x="58" y="777"/>
                      </a:lnTo>
                      <a:lnTo>
                        <a:pt x="0" y="206"/>
                      </a:lnTo>
                      <a:lnTo>
                        <a:pt x="89" y="315"/>
                      </a:lnTo>
                    </a:path>
                  </a:pathLst>
                </a:custGeom>
                <a:solidFill>
                  <a:srgbClr val="70B2C2"/>
                </a:solidFill>
                <a:ln w="6350" cap="flat" cmpd="sng">
                  <a:solidFill>
                    <a:srgbClr val="C0C0C0"/>
                  </a:solidFill>
                  <a:prstDash val="solid"/>
                  <a:round/>
                  <a:headEnd/>
                  <a:tailEnd/>
                </a:ln>
                <a:effectLst>
                  <a:outerShdw dist="35921" dir="2700000" algn="ctr" rotWithShape="0">
                    <a:schemeClr val="bg2"/>
                  </a:outerShdw>
                </a:effectLst>
              </p:spPr>
              <p:txBody>
                <a:bodyPr lIns="0" tIns="0" rIns="0" bIns="0" anchor="ctr"/>
                <a:lstStyle/>
                <a:p>
                  <a:pPr>
                    <a:defRPr/>
                  </a:pPr>
                  <a:endParaRPr lang="zh-CN" altLang="en-US" sz="1600">
                    <a:latin typeface="微软雅黑" pitchFamily="34" charset="-122"/>
                    <a:ea typeface="微软雅黑" pitchFamily="34" charset="-122"/>
                  </a:endParaRPr>
                </a:p>
              </p:txBody>
            </p:sp>
            <p:sp>
              <p:nvSpPr>
                <p:cNvPr id="28" name="Freeform 16"/>
                <p:cNvSpPr>
                  <a:spLocks/>
                </p:cNvSpPr>
                <p:nvPr/>
              </p:nvSpPr>
              <p:spPr bwMode="auto">
                <a:xfrm>
                  <a:off x="2226" y="2603"/>
                  <a:ext cx="1209" cy="959"/>
                </a:xfrm>
                <a:custGeom>
                  <a:avLst/>
                  <a:gdLst/>
                  <a:ahLst/>
                  <a:cxnLst>
                    <a:cxn ang="0">
                      <a:pos x="378" y="138"/>
                    </a:cxn>
                    <a:cxn ang="0">
                      <a:pos x="413" y="144"/>
                    </a:cxn>
                    <a:cxn ang="0">
                      <a:pos x="450" y="149"/>
                    </a:cxn>
                    <a:cxn ang="0">
                      <a:pos x="486" y="152"/>
                    </a:cxn>
                    <a:cxn ang="0">
                      <a:pos x="522" y="153"/>
                    </a:cxn>
                    <a:cxn ang="0">
                      <a:pos x="558" y="153"/>
                    </a:cxn>
                    <a:cxn ang="0">
                      <a:pos x="594" y="150"/>
                    </a:cxn>
                    <a:cxn ang="0">
                      <a:pos x="629" y="145"/>
                    </a:cxn>
                    <a:cxn ang="0">
                      <a:pos x="665" y="138"/>
                    </a:cxn>
                    <a:cxn ang="0">
                      <a:pos x="699" y="130"/>
                    </a:cxn>
                    <a:cxn ang="0">
                      <a:pos x="734" y="120"/>
                    </a:cxn>
                    <a:cxn ang="0">
                      <a:pos x="762" y="111"/>
                    </a:cxn>
                    <a:cxn ang="0">
                      <a:pos x="806" y="535"/>
                    </a:cxn>
                    <a:cxn ang="0">
                      <a:pos x="1208" y="669"/>
                    </a:cxn>
                    <a:cxn ang="0">
                      <a:pos x="1144" y="702"/>
                    </a:cxn>
                    <a:cxn ang="0">
                      <a:pos x="1079" y="734"/>
                    </a:cxn>
                    <a:cxn ang="0">
                      <a:pos x="1013" y="760"/>
                    </a:cxn>
                    <a:cxn ang="0">
                      <a:pos x="944" y="784"/>
                    </a:cxn>
                    <a:cxn ang="0">
                      <a:pos x="876" y="804"/>
                    </a:cxn>
                    <a:cxn ang="0">
                      <a:pos x="806" y="820"/>
                    </a:cxn>
                    <a:cxn ang="0">
                      <a:pos x="736" y="832"/>
                    </a:cxn>
                    <a:cxn ang="0">
                      <a:pos x="664" y="842"/>
                    </a:cxn>
                    <a:cxn ang="0">
                      <a:pos x="594" y="847"/>
                    </a:cxn>
                    <a:cxn ang="0">
                      <a:pos x="522" y="849"/>
                    </a:cxn>
                    <a:cxn ang="0">
                      <a:pos x="450" y="847"/>
                    </a:cxn>
                    <a:cxn ang="0">
                      <a:pos x="377" y="841"/>
                    </a:cxn>
                    <a:cxn ang="0">
                      <a:pos x="305" y="832"/>
                    </a:cxn>
                    <a:cxn ang="0">
                      <a:pos x="234" y="818"/>
                    </a:cxn>
                    <a:cxn ang="0">
                      <a:pos x="204" y="957"/>
                    </a:cxn>
                    <a:cxn ang="0">
                      <a:pos x="0" y="404"/>
                    </a:cxn>
                    <a:cxn ang="0">
                      <a:pos x="407" y="0"/>
                    </a:cxn>
                    <a:cxn ang="0">
                      <a:pos x="378" y="138"/>
                    </a:cxn>
                  </a:cxnLst>
                  <a:rect l="0" t="0" r="r" b="b"/>
                  <a:pathLst>
                    <a:path w="1209" h="958">
                      <a:moveTo>
                        <a:pt x="378" y="138"/>
                      </a:moveTo>
                      <a:lnTo>
                        <a:pt x="413" y="144"/>
                      </a:lnTo>
                      <a:lnTo>
                        <a:pt x="450" y="149"/>
                      </a:lnTo>
                      <a:lnTo>
                        <a:pt x="486" y="152"/>
                      </a:lnTo>
                      <a:lnTo>
                        <a:pt x="522" y="153"/>
                      </a:lnTo>
                      <a:lnTo>
                        <a:pt x="558" y="153"/>
                      </a:lnTo>
                      <a:lnTo>
                        <a:pt x="594" y="150"/>
                      </a:lnTo>
                      <a:lnTo>
                        <a:pt x="629" y="145"/>
                      </a:lnTo>
                      <a:lnTo>
                        <a:pt x="665" y="138"/>
                      </a:lnTo>
                      <a:lnTo>
                        <a:pt x="699" y="130"/>
                      </a:lnTo>
                      <a:lnTo>
                        <a:pt x="734" y="120"/>
                      </a:lnTo>
                      <a:lnTo>
                        <a:pt x="762" y="111"/>
                      </a:lnTo>
                      <a:lnTo>
                        <a:pt x="806" y="535"/>
                      </a:lnTo>
                      <a:lnTo>
                        <a:pt x="1208" y="669"/>
                      </a:lnTo>
                      <a:lnTo>
                        <a:pt x="1144" y="702"/>
                      </a:lnTo>
                      <a:lnTo>
                        <a:pt x="1079" y="734"/>
                      </a:lnTo>
                      <a:lnTo>
                        <a:pt x="1013" y="760"/>
                      </a:lnTo>
                      <a:lnTo>
                        <a:pt x="944" y="784"/>
                      </a:lnTo>
                      <a:lnTo>
                        <a:pt x="876" y="804"/>
                      </a:lnTo>
                      <a:lnTo>
                        <a:pt x="806" y="820"/>
                      </a:lnTo>
                      <a:lnTo>
                        <a:pt x="736" y="832"/>
                      </a:lnTo>
                      <a:lnTo>
                        <a:pt x="664" y="842"/>
                      </a:lnTo>
                      <a:lnTo>
                        <a:pt x="594" y="847"/>
                      </a:lnTo>
                      <a:lnTo>
                        <a:pt x="522" y="849"/>
                      </a:lnTo>
                      <a:lnTo>
                        <a:pt x="450" y="847"/>
                      </a:lnTo>
                      <a:lnTo>
                        <a:pt x="377" y="841"/>
                      </a:lnTo>
                      <a:lnTo>
                        <a:pt x="305" y="832"/>
                      </a:lnTo>
                      <a:lnTo>
                        <a:pt x="234" y="818"/>
                      </a:lnTo>
                      <a:lnTo>
                        <a:pt x="204" y="957"/>
                      </a:lnTo>
                      <a:lnTo>
                        <a:pt x="0" y="404"/>
                      </a:lnTo>
                      <a:lnTo>
                        <a:pt x="407" y="0"/>
                      </a:lnTo>
                      <a:lnTo>
                        <a:pt x="378" y="138"/>
                      </a:lnTo>
                    </a:path>
                  </a:pathLst>
                </a:custGeom>
                <a:solidFill>
                  <a:srgbClr val="70B2C2"/>
                </a:solidFill>
                <a:ln w="6350" cap="flat" cmpd="sng">
                  <a:solidFill>
                    <a:srgbClr val="C0C0C0"/>
                  </a:solidFill>
                  <a:prstDash val="solid"/>
                  <a:round/>
                  <a:headEnd/>
                  <a:tailEnd/>
                </a:ln>
                <a:effectLst>
                  <a:outerShdw dist="35921" dir="2700000" algn="ctr" rotWithShape="0">
                    <a:schemeClr val="bg2"/>
                  </a:outerShdw>
                </a:effectLst>
              </p:spPr>
              <p:txBody>
                <a:bodyPr lIns="0" tIns="0" rIns="0" bIns="0" anchor="ctr"/>
                <a:lstStyle/>
                <a:p>
                  <a:pPr>
                    <a:defRPr/>
                  </a:pPr>
                  <a:endParaRPr lang="zh-CN" altLang="en-US" sz="1600">
                    <a:latin typeface="微软雅黑" pitchFamily="34" charset="-122"/>
                    <a:ea typeface="微软雅黑" pitchFamily="34" charset="-122"/>
                  </a:endParaRPr>
                </a:p>
              </p:txBody>
            </p:sp>
            <p:sp>
              <p:nvSpPr>
                <p:cNvPr id="29" name="Freeform 17"/>
                <p:cNvSpPr>
                  <a:spLocks/>
                </p:cNvSpPr>
                <p:nvPr/>
              </p:nvSpPr>
              <p:spPr bwMode="auto">
                <a:xfrm>
                  <a:off x="1484" y="2284"/>
                  <a:ext cx="1009" cy="1106"/>
                </a:xfrm>
                <a:custGeom>
                  <a:avLst/>
                  <a:gdLst/>
                  <a:ahLst/>
                  <a:cxnLst>
                    <a:cxn ang="0">
                      <a:pos x="746" y="126"/>
                    </a:cxn>
                    <a:cxn ang="0">
                      <a:pos x="763" y="157"/>
                    </a:cxn>
                    <a:cxn ang="0">
                      <a:pos x="783" y="189"/>
                    </a:cxn>
                    <a:cxn ang="0">
                      <a:pos x="802" y="219"/>
                    </a:cxn>
                    <a:cxn ang="0">
                      <a:pos x="825" y="248"/>
                    </a:cxn>
                    <a:cxn ang="0">
                      <a:pos x="847" y="275"/>
                    </a:cxn>
                    <a:cxn ang="0">
                      <a:pos x="873" y="301"/>
                    </a:cxn>
                    <a:cxn ang="0">
                      <a:pos x="898" y="326"/>
                    </a:cxn>
                    <a:cxn ang="0">
                      <a:pos x="926" y="349"/>
                    </a:cxn>
                    <a:cxn ang="0">
                      <a:pos x="954" y="371"/>
                    </a:cxn>
                    <a:cxn ang="0">
                      <a:pos x="983" y="391"/>
                    </a:cxn>
                    <a:cxn ang="0">
                      <a:pos x="1008" y="408"/>
                    </a:cxn>
                    <a:cxn ang="0">
                      <a:pos x="706" y="709"/>
                    </a:cxn>
                    <a:cxn ang="0">
                      <a:pos x="855" y="1105"/>
                    </a:cxn>
                    <a:cxn ang="0">
                      <a:pos x="790" y="1077"/>
                    </a:cxn>
                    <a:cxn ang="0">
                      <a:pos x="724" y="1046"/>
                    </a:cxn>
                    <a:cxn ang="0">
                      <a:pos x="661" y="1011"/>
                    </a:cxn>
                    <a:cxn ang="0">
                      <a:pos x="600" y="972"/>
                    </a:cxn>
                    <a:cxn ang="0">
                      <a:pos x="541" y="932"/>
                    </a:cxn>
                    <a:cxn ang="0">
                      <a:pos x="485" y="888"/>
                    </a:cxn>
                    <a:cxn ang="0">
                      <a:pos x="432" y="841"/>
                    </a:cxn>
                    <a:cxn ang="0">
                      <a:pos x="379" y="791"/>
                    </a:cxn>
                    <a:cxn ang="0">
                      <a:pos x="331" y="740"/>
                    </a:cxn>
                    <a:cxn ang="0">
                      <a:pos x="284" y="685"/>
                    </a:cxn>
                    <a:cxn ang="0">
                      <a:pos x="240" y="628"/>
                    </a:cxn>
                    <a:cxn ang="0">
                      <a:pos x="198" y="568"/>
                    </a:cxn>
                    <a:cxn ang="0">
                      <a:pos x="160" y="507"/>
                    </a:cxn>
                    <a:cxn ang="0">
                      <a:pos x="126" y="442"/>
                    </a:cxn>
                    <a:cxn ang="0">
                      <a:pos x="0" y="506"/>
                    </a:cxn>
                    <a:cxn ang="0">
                      <a:pos x="301" y="0"/>
                    </a:cxn>
                    <a:cxn ang="0">
                      <a:pos x="871" y="62"/>
                    </a:cxn>
                    <a:cxn ang="0">
                      <a:pos x="746" y="126"/>
                    </a:cxn>
                  </a:cxnLst>
                  <a:rect l="0" t="0" r="r" b="b"/>
                  <a:pathLst>
                    <a:path w="1009" h="1106">
                      <a:moveTo>
                        <a:pt x="746" y="126"/>
                      </a:moveTo>
                      <a:lnTo>
                        <a:pt x="763" y="157"/>
                      </a:lnTo>
                      <a:lnTo>
                        <a:pt x="783" y="189"/>
                      </a:lnTo>
                      <a:lnTo>
                        <a:pt x="802" y="219"/>
                      </a:lnTo>
                      <a:lnTo>
                        <a:pt x="825" y="248"/>
                      </a:lnTo>
                      <a:lnTo>
                        <a:pt x="847" y="275"/>
                      </a:lnTo>
                      <a:lnTo>
                        <a:pt x="873" y="301"/>
                      </a:lnTo>
                      <a:lnTo>
                        <a:pt x="898" y="326"/>
                      </a:lnTo>
                      <a:lnTo>
                        <a:pt x="926" y="349"/>
                      </a:lnTo>
                      <a:lnTo>
                        <a:pt x="954" y="371"/>
                      </a:lnTo>
                      <a:lnTo>
                        <a:pt x="983" y="391"/>
                      </a:lnTo>
                      <a:lnTo>
                        <a:pt x="1008" y="408"/>
                      </a:lnTo>
                      <a:lnTo>
                        <a:pt x="706" y="709"/>
                      </a:lnTo>
                      <a:lnTo>
                        <a:pt x="855" y="1105"/>
                      </a:lnTo>
                      <a:lnTo>
                        <a:pt x="790" y="1077"/>
                      </a:lnTo>
                      <a:lnTo>
                        <a:pt x="724" y="1046"/>
                      </a:lnTo>
                      <a:lnTo>
                        <a:pt x="661" y="1011"/>
                      </a:lnTo>
                      <a:lnTo>
                        <a:pt x="600" y="972"/>
                      </a:lnTo>
                      <a:lnTo>
                        <a:pt x="541" y="932"/>
                      </a:lnTo>
                      <a:lnTo>
                        <a:pt x="485" y="888"/>
                      </a:lnTo>
                      <a:lnTo>
                        <a:pt x="432" y="841"/>
                      </a:lnTo>
                      <a:lnTo>
                        <a:pt x="379" y="791"/>
                      </a:lnTo>
                      <a:lnTo>
                        <a:pt x="331" y="740"/>
                      </a:lnTo>
                      <a:lnTo>
                        <a:pt x="284" y="685"/>
                      </a:lnTo>
                      <a:lnTo>
                        <a:pt x="240" y="628"/>
                      </a:lnTo>
                      <a:lnTo>
                        <a:pt x="198" y="568"/>
                      </a:lnTo>
                      <a:lnTo>
                        <a:pt x="160" y="507"/>
                      </a:lnTo>
                      <a:lnTo>
                        <a:pt x="126" y="442"/>
                      </a:lnTo>
                      <a:lnTo>
                        <a:pt x="0" y="506"/>
                      </a:lnTo>
                      <a:lnTo>
                        <a:pt x="301" y="0"/>
                      </a:lnTo>
                      <a:lnTo>
                        <a:pt x="871" y="62"/>
                      </a:lnTo>
                      <a:lnTo>
                        <a:pt x="746" y="126"/>
                      </a:lnTo>
                    </a:path>
                  </a:pathLst>
                </a:custGeom>
                <a:solidFill>
                  <a:srgbClr val="70B2C2"/>
                </a:solidFill>
                <a:ln w="6350" cap="flat" cmpd="sng">
                  <a:solidFill>
                    <a:srgbClr val="C0C0C0"/>
                  </a:solidFill>
                  <a:prstDash val="solid"/>
                  <a:round/>
                  <a:headEnd/>
                  <a:tailEnd/>
                </a:ln>
                <a:effectLst>
                  <a:outerShdw dist="35921" dir="2700000" algn="ctr" rotWithShape="0">
                    <a:schemeClr val="bg2"/>
                  </a:outerShdw>
                </a:effectLst>
              </p:spPr>
              <p:txBody>
                <a:bodyPr lIns="0" tIns="0" rIns="0" bIns="0" anchor="ctr"/>
                <a:lstStyle/>
                <a:p>
                  <a:pPr>
                    <a:defRPr/>
                  </a:pPr>
                  <a:endParaRPr lang="zh-CN" altLang="en-US" sz="1600">
                    <a:latin typeface="微软雅黑" pitchFamily="34" charset="-122"/>
                    <a:ea typeface="微软雅黑" pitchFamily="34" charset="-122"/>
                  </a:endParaRPr>
                </a:p>
              </p:txBody>
            </p:sp>
            <p:sp>
              <p:nvSpPr>
                <p:cNvPr id="30" name="Freeform 18"/>
                <p:cNvSpPr>
                  <a:spLocks/>
                </p:cNvSpPr>
                <p:nvPr/>
              </p:nvSpPr>
              <p:spPr bwMode="auto">
                <a:xfrm>
                  <a:off x="1487" y="1498"/>
                  <a:ext cx="891" cy="1118"/>
                </a:xfrm>
                <a:custGeom>
                  <a:avLst/>
                  <a:gdLst/>
                  <a:ahLst/>
                  <a:cxnLst>
                    <a:cxn ang="0">
                      <a:pos x="762" y="429"/>
                    </a:cxn>
                    <a:cxn ang="0">
                      <a:pos x="748" y="461"/>
                    </a:cxn>
                    <a:cxn ang="0">
                      <a:pos x="735" y="496"/>
                    </a:cxn>
                    <a:cxn ang="0">
                      <a:pos x="723" y="530"/>
                    </a:cxn>
                    <a:cxn ang="0">
                      <a:pos x="714" y="565"/>
                    </a:cxn>
                    <a:cxn ang="0">
                      <a:pos x="706" y="600"/>
                    </a:cxn>
                    <a:cxn ang="0">
                      <a:pos x="702" y="636"/>
                    </a:cxn>
                    <a:cxn ang="0">
                      <a:pos x="698" y="671"/>
                    </a:cxn>
                    <a:cxn ang="0">
                      <a:pos x="696" y="707"/>
                    </a:cxn>
                    <a:cxn ang="0">
                      <a:pos x="697" y="743"/>
                    </a:cxn>
                    <a:cxn ang="0">
                      <a:pos x="699" y="779"/>
                    </a:cxn>
                    <a:cxn ang="0">
                      <a:pos x="701" y="809"/>
                    </a:cxn>
                    <a:cxn ang="0">
                      <a:pos x="278" y="756"/>
                    </a:cxn>
                    <a:cxn ang="0">
                      <a:pos x="57" y="1117"/>
                    </a:cxn>
                    <a:cxn ang="0">
                      <a:pos x="39" y="1048"/>
                    </a:cxn>
                    <a:cxn ang="0">
                      <a:pos x="23" y="977"/>
                    </a:cxn>
                    <a:cxn ang="0">
                      <a:pos x="12" y="906"/>
                    </a:cxn>
                    <a:cxn ang="0">
                      <a:pos x="5" y="834"/>
                    </a:cxn>
                    <a:cxn ang="0">
                      <a:pos x="0" y="763"/>
                    </a:cxn>
                    <a:cxn ang="0">
                      <a:pos x="1" y="692"/>
                    </a:cxn>
                    <a:cxn ang="0">
                      <a:pos x="5" y="621"/>
                    </a:cxn>
                    <a:cxn ang="0">
                      <a:pos x="12" y="549"/>
                    </a:cxn>
                    <a:cxn ang="0">
                      <a:pos x="22" y="479"/>
                    </a:cxn>
                    <a:cxn ang="0">
                      <a:pos x="37" y="408"/>
                    </a:cxn>
                    <a:cxn ang="0">
                      <a:pos x="55" y="338"/>
                    </a:cxn>
                    <a:cxn ang="0">
                      <a:pos x="76" y="269"/>
                    </a:cxn>
                    <a:cxn ang="0">
                      <a:pos x="101" y="201"/>
                    </a:cxn>
                    <a:cxn ang="0">
                      <a:pos x="131" y="134"/>
                    </a:cxn>
                    <a:cxn ang="0">
                      <a:pos x="3" y="74"/>
                    </a:cxn>
                    <a:cxn ang="0">
                      <a:pos x="587" y="0"/>
                    </a:cxn>
                    <a:cxn ang="0">
                      <a:pos x="890" y="488"/>
                    </a:cxn>
                    <a:cxn ang="0">
                      <a:pos x="762" y="429"/>
                    </a:cxn>
                  </a:cxnLst>
                  <a:rect l="0" t="0" r="r" b="b"/>
                  <a:pathLst>
                    <a:path w="891" h="1118">
                      <a:moveTo>
                        <a:pt x="762" y="429"/>
                      </a:moveTo>
                      <a:lnTo>
                        <a:pt x="748" y="461"/>
                      </a:lnTo>
                      <a:lnTo>
                        <a:pt x="735" y="496"/>
                      </a:lnTo>
                      <a:lnTo>
                        <a:pt x="723" y="530"/>
                      </a:lnTo>
                      <a:lnTo>
                        <a:pt x="714" y="565"/>
                      </a:lnTo>
                      <a:lnTo>
                        <a:pt x="706" y="600"/>
                      </a:lnTo>
                      <a:lnTo>
                        <a:pt x="702" y="636"/>
                      </a:lnTo>
                      <a:lnTo>
                        <a:pt x="698" y="671"/>
                      </a:lnTo>
                      <a:lnTo>
                        <a:pt x="696" y="707"/>
                      </a:lnTo>
                      <a:lnTo>
                        <a:pt x="697" y="743"/>
                      </a:lnTo>
                      <a:lnTo>
                        <a:pt x="699" y="779"/>
                      </a:lnTo>
                      <a:lnTo>
                        <a:pt x="701" y="809"/>
                      </a:lnTo>
                      <a:lnTo>
                        <a:pt x="278" y="756"/>
                      </a:lnTo>
                      <a:lnTo>
                        <a:pt x="57" y="1117"/>
                      </a:lnTo>
                      <a:lnTo>
                        <a:pt x="39" y="1048"/>
                      </a:lnTo>
                      <a:lnTo>
                        <a:pt x="23" y="977"/>
                      </a:lnTo>
                      <a:lnTo>
                        <a:pt x="12" y="906"/>
                      </a:lnTo>
                      <a:lnTo>
                        <a:pt x="5" y="834"/>
                      </a:lnTo>
                      <a:lnTo>
                        <a:pt x="0" y="763"/>
                      </a:lnTo>
                      <a:lnTo>
                        <a:pt x="1" y="692"/>
                      </a:lnTo>
                      <a:lnTo>
                        <a:pt x="5" y="621"/>
                      </a:lnTo>
                      <a:lnTo>
                        <a:pt x="12" y="549"/>
                      </a:lnTo>
                      <a:lnTo>
                        <a:pt x="22" y="479"/>
                      </a:lnTo>
                      <a:lnTo>
                        <a:pt x="37" y="408"/>
                      </a:lnTo>
                      <a:lnTo>
                        <a:pt x="55" y="338"/>
                      </a:lnTo>
                      <a:lnTo>
                        <a:pt x="76" y="269"/>
                      </a:lnTo>
                      <a:lnTo>
                        <a:pt x="101" y="201"/>
                      </a:lnTo>
                      <a:lnTo>
                        <a:pt x="131" y="134"/>
                      </a:lnTo>
                      <a:lnTo>
                        <a:pt x="3" y="74"/>
                      </a:lnTo>
                      <a:lnTo>
                        <a:pt x="587" y="0"/>
                      </a:lnTo>
                      <a:lnTo>
                        <a:pt x="890" y="488"/>
                      </a:lnTo>
                      <a:lnTo>
                        <a:pt x="762" y="429"/>
                      </a:lnTo>
                    </a:path>
                  </a:pathLst>
                </a:custGeom>
                <a:solidFill>
                  <a:srgbClr val="70B2C2"/>
                </a:solidFill>
                <a:ln w="6350" cap="flat" cmpd="sng">
                  <a:solidFill>
                    <a:srgbClr val="C0C0C0"/>
                  </a:solidFill>
                  <a:prstDash val="solid"/>
                  <a:round/>
                  <a:headEnd/>
                  <a:tailEnd/>
                </a:ln>
                <a:effectLst>
                  <a:outerShdw dist="35921" dir="2700000" algn="ctr" rotWithShape="0">
                    <a:schemeClr val="bg2"/>
                  </a:outerShdw>
                </a:effectLst>
              </p:spPr>
              <p:txBody>
                <a:bodyPr lIns="0" tIns="0" rIns="0" bIns="0" anchor="ctr"/>
                <a:lstStyle/>
                <a:p>
                  <a:pPr>
                    <a:defRPr/>
                  </a:pPr>
                  <a:endParaRPr lang="zh-CN" altLang="en-US" sz="1600">
                    <a:latin typeface="微软雅黑" pitchFamily="34" charset="-122"/>
                    <a:ea typeface="微软雅黑" pitchFamily="34" charset="-122"/>
                  </a:endParaRPr>
                </a:p>
              </p:txBody>
            </p:sp>
            <p:sp>
              <p:nvSpPr>
                <p:cNvPr id="31" name="Freeform 19"/>
                <p:cNvSpPr>
                  <a:spLocks/>
                </p:cNvSpPr>
                <p:nvPr/>
              </p:nvSpPr>
              <p:spPr bwMode="auto">
                <a:xfrm>
                  <a:off x="1670" y="816"/>
                  <a:ext cx="1203" cy="1006"/>
                </a:xfrm>
                <a:custGeom>
                  <a:avLst/>
                  <a:gdLst/>
                  <a:ahLst/>
                  <a:cxnLst>
                    <a:cxn ang="0">
                      <a:pos x="978" y="813"/>
                    </a:cxn>
                    <a:cxn ang="0">
                      <a:pos x="944" y="822"/>
                    </a:cxn>
                    <a:cxn ang="0">
                      <a:pos x="909" y="835"/>
                    </a:cxn>
                    <a:cxn ang="0">
                      <a:pos x="875" y="847"/>
                    </a:cxn>
                    <a:cxn ang="0">
                      <a:pos x="842" y="862"/>
                    </a:cxn>
                    <a:cxn ang="0">
                      <a:pos x="810" y="878"/>
                    </a:cxn>
                    <a:cxn ang="0">
                      <a:pos x="779" y="897"/>
                    </a:cxn>
                    <a:cxn ang="0">
                      <a:pos x="749" y="916"/>
                    </a:cxn>
                    <a:cxn ang="0">
                      <a:pos x="721" y="938"/>
                    </a:cxn>
                    <a:cxn ang="0">
                      <a:pos x="693" y="960"/>
                    </a:cxn>
                    <a:cxn ang="0">
                      <a:pos x="667" y="984"/>
                    </a:cxn>
                    <a:cxn ang="0">
                      <a:pos x="645" y="1005"/>
                    </a:cxn>
                    <a:cxn ang="0">
                      <a:pos x="420" y="643"/>
                    </a:cxn>
                    <a:cxn ang="0">
                      <a:pos x="0" y="699"/>
                    </a:cxn>
                    <a:cxn ang="0">
                      <a:pos x="42" y="641"/>
                    </a:cxn>
                    <a:cxn ang="0">
                      <a:pos x="88" y="584"/>
                    </a:cxn>
                    <a:cxn ang="0">
                      <a:pos x="135" y="531"/>
                    </a:cxn>
                    <a:cxn ang="0">
                      <a:pos x="187" y="480"/>
                    </a:cxn>
                    <a:cxn ang="0">
                      <a:pos x="239" y="432"/>
                    </a:cxn>
                    <a:cxn ang="0">
                      <a:pos x="295" y="387"/>
                    </a:cxn>
                    <a:cxn ang="0">
                      <a:pos x="352" y="346"/>
                    </a:cxn>
                    <a:cxn ang="0">
                      <a:pos x="413" y="305"/>
                    </a:cxn>
                    <a:cxn ang="0">
                      <a:pos x="474" y="270"/>
                    </a:cxn>
                    <a:cxn ang="0">
                      <a:pos x="538" y="237"/>
                    </a:cxn>
                    <a:cxn ang="0">
                      <a:pos x="603" y="207"/>
                    </a:cxn>
                    <a:cxn ang="0">
                      <a:pos x="671" y="180"/>
                    </a:cxn>
                    <a:cxn ang="0">
                      <a:pos x="739" y="157"/>
                    </a:cxn>
                    <a:cxn ang="0">
                      <a:pos x="810" y="138"/>
                    </a:cxn>
                    <a:cxn ang="0">
                      <a:pos x="776" y="0"/>
                    </a:cxn>
                    <a:cxn ang="0">
                      <a:pos x="1202" y="407"/>
                    </a:cxn>
                    <a:cxn ang="0">
                      <a:pos x="1013" y="949"/>
                    </a:cxn>
                    <a:cxn ang="0">
                      <a:pos x="978" y="813"/>
                    </a:cxn>
                  </a:cxnLst>
                  <a:rect l="0" t="0" r="r" b="b"/>
                  <a:pathLst>
                    <a:path w="1203" h="1006">
                      <a:moveTo>
                        <a:pt x="978" y="813"/>
                      </a:moveTo>
                      <a:lnTo>
                        <a:pt x="944" y="822"/>
                      </a:lnTo>
                      <a:lnTo>
                        <a:pt x="909" y="835"/>
                      </a:lnTo>
                      <a:lnTo>
                        <a:pt x="875" y="847"/>
                      </a:lnTo>
                      <a:lnTo>
                        <a:pt x="842" y="862"/>
                      </a:lnTo>
                      <a:lnTo>
                        <a:pt x="810" y="878"/>
                      </a:lnTo>
                      <a:lnTo>
                        <a:pt x="779" y="897"/>
                      </a:lnTo>
                      <a:lnTo>
                        <a:pt x="749" y="916"/>
                      </a:lnTo>
                      <a:lnTo>
                        <a:pt x="721" y="938"/>
                      </a:lnTo>
                      <a:lnTo>
                        <a:pt x="693" y="960"/>
                      </a:lnTo>
                      <a:lnTo>
                        <a:pt x="667" y="984"/>
                      </a:lnTo>
                      <a:lnTo>
                        <a:pt x="645" y="1005"/>
                      </a:lnTo>
                      <a:lnTo>
                        <a:pt x="420" y="643"/>
                      </a:lnTo>
                      <a:lnTo>
                        <a:pt x="0" y="699"/>
                      </a:lnTo>
                      <a:lnTo>
                        <a:pt x="42" y="641"/>
                      </a:lnTo>
                      <a:lnTo>
                        <a:pt x="88" y="584"/>
                      </a:lnTo>
                      <a:lnTo>
                        <a:pt x="135" y="531"/>
                      </a:lnTo>
                      <a:lnTo>
                        <a:pt x="187" y="480"/>
                      </a:lnTo>
                      <a:lnTo>
                        <a:pt x="239" y="432"/>
                      </a:lnTo>
                      <a:lnTo>
                        <a:pt x="295" y="387"/>
                      </a:lnTo>
                      <a:lnTo>
                        <a:pt x="352" y="346"/>
                      </a:lnTo>
                      <a:lnTo>
                        <a:pt x="413" y="305"/>
                      </a:lnTo>
                      <a:lnTo>
                        <a:pt x="474" y="270"/>
                      </a:lnTo>
                      <a:lnTo>
                        <a:pt x="538" y="237"/>
                      </a:lnTo>
                      <a:lnTo>
                        <a:pt x="603" y="207"/>
                      </a:lnTo>
                      <a:lnTo>
                        <a:pt x="671" y="180"/>
                      </a:lnTo>
                      <a:lnTo>
                        <a:pt x="739" y="157"/>
                      </a:lnTo>
                      <a:lnTo>
                        <a:pt x="810" y="138"/>
                      </a:lnTo>
                      <a:lnTo>
                        <a:pt x="776" y="0"/>
                      </a:lnTo>
                      <a:lnTo>
                        <a:pt x="1202" y="407"/>
                      </a:lnTo>
                      <a:lnTo>
                        <a:pt x="1013" y="949"/>
                      </a:lnTo>
                      <a:lnTo>
                        <a:pt x="978" y="813"/>
                      </a:lnTo>
                    </a:path>
                  </a:pathLst>
                </a:custGeom>
                <a:solidFill>
                  <a:srgbClr val="70B2C2"/>
                </a:solidFill>
                <a:ln w="6350" cap="flat" cmpd="sng">
                  <a:solidFill>
                    <a:srgbClr val="C0C0C0"/>
                  </a:solidFill>
                  <a:prstDash val="solid"/>
                  <a:round/>
                  <a:headEnd/>
                  <a:tailEnd/>
                </a:ln>
                <a:effectLst>
                  <a:outerShdw dist="35921" dir="2700000" algn="ctr" rotWithShape="0">
                    <a:schemeClr val="bg2"/>
                  </a:outerShdw>
                </a:effectLst>
              </p:spPr>
              <p:txBody>
                <a:bodyPr lIns="0" tIns="0" rIns="0" bIns="0" anchor="ctr"/>
                <a:lstStyle/>
                <a:p>
                  <a:pPr>
                    <a:defRPr/>
                  </a:pPr>
                  <a:endParaRPr lang="zh-CN" altLang="en-US" sz="1600">
                    <a:latin typeface="微软雅黑" pitchFamily="34" charset="-122"/>
                    <a:ea typeface="微软雅黑" pitchFamily="34" charset="-122"/>
                  </a:endParaRPr>
                </a:p>
              </p:txBody>
            </p:sp>
            <p:sp>
              <p:nvSpPr>
                <p:cNvPr id="32" name="Freeform 20"/>
                <p:cNvSpPr>
                  <a:spLocks/>
                </p:cNvSpPr>
                <p:nvPr/>
              </p:nvSpPr>
              <p:spPr bwMode="auto">
                <a:xfrm>
                  <a:off x="2618" y="916"/>
                  <a:ext cx="1029" cy="955"/>
                </a:xfrm>
                <a:custGeom>
                  <a:avLst/>
                  <a:gdLst/>
                  <a:ahLst/>
                  <a:cxnLst>
                    <a:cxn ang="0">
                      <a:pos x="512" y="843"/>
                    </a:cxn>
                    <a:cxn ang="0">
                      <a:pos x="484" y="822"/>
                    </a:cxn>
                    <a:cxn ang="0">
                      <a:pos x="453" y="801"/>
                    </a:cxn>
                    <a:cxn ang="0">
                      <a:pos x="423" y="783"/>
                    </a:cxn>
                    <a:cxn ang="0">
                      <a:pos x="390" y="766"/>
                    </a:cxn>
                    <a:cxn ang="0">
                      <a:pos x="358" y="750"/>
                    </a:cxn>
                    <a:cxn ang="0">
                      <a:pos x="324" y="738"/>
                    </a:cxn>
                    <a:cxn ang="0">
                      <a:pos x="290" y="726"/>
                    </a:cxn>
                    <a:cxn ang="0">
                      <a:pos x="255" y="717"/>
                    </a:cxn>
                    <a:cxn ang="0">
                      <a:pos x="221" y="709"/>
                    </a:cxn>
                    <a:cxn ang="0">
                      <a:pos x="186" y="703"/>
                    </a:cxn>
                    <a:cxn ang="0">
                      <a:pos x="156" y="698"/>
                    </a:cxn>
                    <a:cxn ang="0">
                      <a:pos x="303" y="298"/>
                    </a:cxn>
                    <a:cxn ang="0">
                      <a:pos x="0" y="2"/>
                    </a:cxn>
                    <a:cxn ang="0">
                      <a:pos x="71" y="0"/>
                    </a:cxn>
                    <a:cxn ang="0">
                      <a:pos x="144" y="0"/>
                    </a:cxn>
                    <a:cxn ang="0">
                      <a:pos x="215" y="5"/>
                    </a:cxn>
                    <a:cxn ang="0">
                      <a:pos x="287" y="14"/>
                    </a:cxn>
                    <a:cxn ang="0">
                      <a:pos x="358" y="26"/>
                    </a:cxn>
                    <a:cxn ang="0">
                      <a:pos x="427" y="43"/>
                    </a:cxn>
                    <a:cxn ang="0">
                      <a:pos x="495" y="62"/>
                    </a:cxn>
                    <a:cxn ang="0">
                      <a:pos x="564" y="85"/>
                    </a:cxn>
                    <a:cxn ang="0">
                      <a:pos x="630" y="111"/>
                    </a:cxn>
                    <a:cxn ang="0">
                      <a:pos x="695" y="141"/>
                    </a:cxn>
                    <a:cxn ang="0">
                      <a:pos x="759" y="174"/>
                    </a:cxn>
                    <a:cxn ang="0">
                      <a:pos x="822" y="211"/>
                    </a:cxn>
                    <a:cxn ang="0">
                      <a:pos x="883" y="250"/>
                    </a:cxn>
                    <a:cxn ang="0">
                      <a:pos x="941" y="294"/>
                    </a:cxn>
                    <a:cxn ang="0">
                      <a:pos x="1028" y="183"/>
                    </a:cxn>
                    <a:cxn ang="0">
                      <a:pos x="970" y="769"/>
                    </a:cxn>
                    <a:cxn ang="0">
                      <a:pos x="426" y="954"/>
                    </a:cxn>
                    <a:cxn ang="0">
                      <a:pos x="512" y="843"/>
                    </a:cxn>
                  </a:cxnLst>
                  <a:rect l="0" t="0" r="r" b="b"/>
                  <a:pathLst>
                    <a:path w="1029" h="955">
                      <a:moveTo>
                        <a:pt x="512" y="843"/>
                      </a:moveTo>
                      <a:lnTo>
                        <a:pt x="484" y="822"/>
                      </a:lnTo>
                      <a:lnTo>
                        <a:pt x="453" y="801"/>
                      </a:lnTo>
                      <a:lnTo>
                        <a:pt x="423" y="783"/>
                      </a:lnTo>
                      <a:lnTo>
                        <a:pt x="390" y="766"/>
                      </a:lnTo>
                      <a:lnTo>
                        <a:pt x="358" y="750"/>
                      </a:lnTo>
                      <a:lnTo>
                        <a:pt x="324" y="738"/>
                      </a:lnTo>
                      <a:lnTo>
                        <a:pt x="290" y="726"/>
                      </a:lnTo>
                      <a:lnTo>
                        <a:pt x="255" y="717"/>
                      </a:lnTo>
                      <a:lnTo>
                        <a:pt x="221" y="709"/>
                      </a:lnTo>
                      <a:lnTo>
                        <a:pt x="186" y="703"/>
                      </a:lnTo>
                      <a:lnTo>
                        <a:pt x="156" y="698"/>
                      </a:lnTo>
                      <a:lnTo>
                        <a:pt x="303" y="298"/>
                      </a:lnTo>
                      <a:lnTo>
                        <a:pt x="0" y="2"/>
                      </a:lnTo>
                      <a:lnTo>
                        <a:pt x="71" y="0"/>
                      </a:lnTo>
                      <a:lnTo>
                        <a:pt x="144" y="0"/>
                      </a:lnTo>
                      <a:lnTo>
                        <a:pt x="215" y="5"/>
                      </a:lnTo>
                      <a:lnTo>
                        <a:pt x="287" y="14"/>
                      </a:lnTo>
                      <a:lnTo>
                        <a:pt x="358" y="26"/>
                      </a:lnTo>
                      <a:lnTo>
                        <a:pt x="427" y="43"/>
                      </a:lnTo>
                      <a:lnTo>
                        <a:pt x="495" y="62"/>
                      </a:lnTo>
                      <a:lnTo>
                        <a:pt x="564" y="85"/>
                      </a:lnTo>
                      <a:lnTo>
                        <a:pt x="630" y="111"/>
                      </a:lnTo>
                      <a:lnTo>
                        <a:pt x="695" y="141"/>
                      </a:lnTo>
                      <a:lnTo>
                        <a:pt x="759" y="174"/>
                      </a:lnTo>
                      <a:lnTo>
                        <a:pt x="822" y="211"/>
                      </a:lnTo>
                      <a:lnTo>
                        <a:pt x="883" y="250"/>
                      </a:lnTo>
                      <a:lnTo>
                        <a:pt x="941" y="294"/>
                      </a:lnTo>
                      <a:lnTo>
                        <a:pt x="1028" y="183"/>
                      </a:lnTo>
                      <a:lnTo>
                        <a:pt x="970" y="769"/>
                      </a:lnTo>
                      <a:lnTo>
                        <a:pt x="426" y="954"/>
                      </a:lnTo>
                      <a:lnTo>
                        <a:pt x="512" y="843"/>
                      </a:lnTo>
                    </a:path>
                  </a:pathLst>
                </a:custGeom>
                <a:solidFill>
                  <a:srgbClr val="70B2C2"/>
                </a:solidFill>
                <a:ln w="6350" cap="flat" cmpd="sng">
                  <a:solidFill>
                    <a:srgbClr val="C0C0C0"/>
                  </a:solidFill>
                  <a:prstDash val="solid"/>
                  <a:round/>
                  <a:headEnd/>
                  <a:tailEnd/>
                </a:ln>
                <a:effectLst>
                  <a:outerShdw dist="35921" dir="2700000" algn="ctr" rotWithShape="0">
                    <a:schemeClr val="bg2"/>
                  </a:outerShdw>
                </a:effectLst>
              </p:spPr>
              <p:txBody>
                <a:bodyPr lIns="0" tIns="0" rIns="0" bIns="0" anchor="ctr"/>
                <a:lstStyle/>
                <a:p>
                  <a:pPr>
                    <a:defRPr/>
                  </a:pPr>
                  <a:endParaRPr lang="zh-CN" altLang="en-US" sz="1600">
                    <a:latin typeface="微软雅黑" pitchFamily="34" charset="-122"/>
                    <a:ea typeface="微软雅黑" pitchFamily="34" charset="-122"/>
                  </a:endParaRPr>
                </a:p>
              </p:txBody>
            </p:sp>
            <p:sp>
              <p:nvSpPr>
                <p:cNvPr id="33" name="Freeform 21"/>
                <p:cNvSpPr>
                  <a:spLocks/>
                </p:cNvSpPr>
                <p:nvPr/>
              </p:nvSpPr>
              <p:spPr bwMode="auto">
                <a:xfrm>
                  <a:off x="3197" y="1297"/>
                  <a:ext cx="978" cy="1238"/>
                </a:xfrm>
                <a:custGeom>
                  <a:avLst/>
                  <a:gdLst/>
                  <a:ahLst/>
                  <a:cxnLst>
                    <a:cxn ang="0">
                      <a:pos x="140" y="928"/>
                    </a:cxn>
                    <a:cxn ang="0">
                      <a:pos x="139" y="892"/>
                    </a:cxn>
                    <a:cxn ang="0">
                      <a:pos x="135" y="855"/>
                    </a:cxn>
                    <a:cxn ang="0">
                      <a:pos x="131" y="820"/>
                    </a:cxn>
                    <a:cxn ang="0">
                      <a:pos x="123" y="784"/>
                    </a:cxn>
                    <a:cxn ang="0">
                      <a:pos x="115" y="749"/>
                    </a:cxn>
                    <a:cxn ang="0">
                      <a:pos x="103" y="715"/>
                    </a:cxn>
                    <a:cxn ang="0">
                      <a:pos x="91" y="682"/>
                    </a:cxn>
                    <a:cxn ang="0">
                      <a:pos x="77" y="649"/>
                    </a:cxn>
                    <a:cxn ang="0">
                      <a:pos x="61" y="617"/>
                    </a:cxn>
                    <a:cxn ang="0">
                      <a:pos x="43" y="586"/>
                    </a:cxn>
                    <a:cxn ang="0">
                      <a:pos x="28" y="560"/>
                    </a:cxn>
                    <a:cxn ang="0">
                      <a:pos x="431" y="422"/>
                    </a:cxn>
                    <a:cxn ang="0">
                      <a:pos x="472" y="0"/>
                    </a:cxn>
                    <a:cxn ang="0">
                      <a:pos x="518" y="54"/>
                    </a:cxn>
                    <a:cxn ang="0">
                      <a:pos x="564" y="111"/>
                    </a:cxn>
                    <a:cxn ang="0">
                      <a:pos x="604" y="170"/>
                    </a:cxn>
                    <a:cxn ang="0">
                      <a:pos x="642" y="231"/>
                    </a:cxn>
                    <a:cxn ang="0">
                      <a:pos x="678" y="293"/>
                    </a:cxn>
                    <a:cxn ang="0">
                      <a:pos x="709" y="358"/>
                    </a:cxn>
                    <a:cxn ang="0">
                      <a:pos x="736" y="423"/>
                    </a:cxn>
                    <a:cxn ang="0">
                      <a:pos x="762" y="491"/>
                    </a:cxn>
                    <a:cxn ang="0">
                      <a:pos x="783" y="558"/>
                    </a:cxn>
                    <a:cxn ang="0">
                      <a:pos x="801" y="628"/>
                    </a:cxn>
                    <a:cxn ang="0">
                      <a:pos x="815" y="699"/>
                    </a:cxn>
                    <a:cxn ang="0">
                      <a:pos x="826" y="771"/>
                    </a:cxn>
                    <a:cxn ang="0">
                      <a:pos x="834" y="843"/>
                    </a:cxn>
                    <a:cxn ang="0">
                      <a:pos x="836" y="916"/>
                    </a:cxn>
                    <a:cxn ang="0">
                      <a:pos x="978" y="913"/>
                    </a:cxn>
                    <a:cxn ang="0">
                      <a:pos x="485" y="1237"/>
                    </a:cxn>
                    <a:cxn ang="0">
                      <a:pos x="0" y="931"/>
                    </a:cxn>
                    <a:cxn ang="0">
                      <a:pos x="140" y="928"/>
                    </a:cxn>
                  </a:cxnLst>
                  <a:rect l="0" t="0" r="r" b="b"/>
                  <a:pathLst>
                    <a:path w="979" h="1238">
                      <a:moveTo>
                        <a:pt x="140" y="928"/>
                      </a:moveTo>
                      <a:lnTo>
                        <a:pt x="139" y="892"/>
                      </a:lnTo>
                      <a:lnTo>
                        <a:pt x="135" y="855"/>
                      </a:lnTo>
                      <a:lnTo>
                        <a:pt x="131" y="820"/>
                      </a:lnTo>
                      <a:lnTo>
                        <a:pt x="123" y="784"/>
                      </a:lnTo>
                      <a:lnTo>
                        <a:pt x="115" y="749"/>
                      </a:lnTo>
                      <a:lnTo>
                        <a:pt x="103" y="715"/>
                      </a:lnTo>
                      <a:lnTo>
                        <a:pt x="91" y="682"/>
                      </a:lnTo>
                      <a:lnTo>
                        <a:pt x="77" y="649"/>
                      </a:lnTo>
                      <a:lnTo>
                        <a:pt x="61" y="617"/>
                      </a:lnTo>
                      <a:lnTo>
                        <a:pt x="43" y="586"/>
                      </a:lnTo>
                      <a:lnTo>
                        <a:pt x="28" y="560"/>
                      </a:lnTo>
                      <a:lnTo>
                        <a:pt x="431" y="422"/>
                      </a:lnTo>
                      <a:lnTo>
                        <a:pt x="472" y="0"/>
                      </a:lnTo>
                      <a:lnTo>
                        <a:pt x="518" y="54"/>
                      </a:lnTo>
                      <a:lnTo>
                        <a:pt x="564" y="111"/>
                      </a:lnTo>
                      <a:lnTo>
                        <a:pt x="604" y="170"/>
                      </a:lnTo>
                      <a:lnTo>
                        <a:pt x="642" y="231"/>
                      </a:lnTo>
                      <a:lnTo>
                        <a:pt x="678" y="293"/>
                      </a:lnTo>
                      <a:lnTo>
                        <a:pt x="709" y="358"/>
                      </a:lnTo>
                      <a:lnTo>
                        <a:pt x="736" y="423"/>
                      </a:lnTo>
                      <a:lnTo>
                        <a:pt x="762" y="491"/>
                      </a:lnTo>
                      <a:lnTo>
                        <a:pt x="783" y="558"/>
                      </a:lnTo>
                      <a:lnTo>
                        <a:pt x="801" y="628"/>
                      </a:lnTo>
                      <a:lnTo>
                        <a:pt x="815" y="699"/>
                      </a:lnTo>
                      <a:lnTo>
                        <a:pt x="826" y="771"/>
                      </a:lnTo>
                      <a:lnTo>
                        <a:pt x="834" y="843"/>
                      </a:lnTo>
                      <a:lnTo>
                        <a:pt x="836" y="916"/>
                      </a:lnTo>
                      <a:lnTo>
                        <a:pt x="978" y="913"/>
                      </a:lnTo>
                      <a:lnTo>
                        <a:pt x="485" y="1237"/>
                      </a:lnTo>
                      <a:lnTo>
                        <a:pt x="0" y="931"/>
                      </a:lnTo>
                      <a:lnTo>
                        <a:pt x="140" y="928"/>
                      </a:lnTo>
                    </a:path>
                  </a:pathLst>
                </a:custGeom>
                <a:solidFill>
                  <a:srgbClr val="70B2C2"/>
                </a:solidFill>
                <a:ln w="6350" cap="flat" cmpd="sng">
                  <a:solidFill>
                    <a:srgbClr val="C0C0C0"/>
                  </a:solidFill>
                  <a:prstDash val="solid"/>
                  <a:round/>
                  <a:headEnd/>
                  <a:tailEnd/>
                </a:ln>
                <a:effectLst>
                  <a:outerShdw dist="35921" dir="2700000" algn="ctr" rotWithShape="0">
                    <a:schemeClr val="bg2"/>
                  </a:outerShdw>
                </a:effectLst>
              </p:spPr>
              <p:txBody>
                <a:bodyPr lIns="0" tIns="0" rIns="0" bIns="0" anchor="ctr"/>
                <a:lstStyle/>
                <a:p>
                  <a:pPr>
                    <a:defRPr/>
                  </a:pPr>
                  <a:endParaRPr lang="zh-CN" altLang="en-US" sz="1600">
                    <a:latin typeface="微软雅黑" pitchFamily="34" charset="-122"/>
                    <a:ea typeface="微软雅黑" pitchFamily="34" charset="-122"/>
                  </a:endParaRPr>
                </a:p>
              </p:txBody>
            </p:sp>
          </p:grpSp>
          <p:sp>
            <p:nvSpPr>
              <p:cNvPr id="24593" name="Rectangle 24"/>
              <p:cNvSpPr>
                <a:spLocks noChangeArrowheads="1"/>
              </p:cNvSpPr>
              <p:nvPr/>
            </p:nvSpPr>
            <p:spPr bwMode="blackWhite">
              <a:xfrm>
                <a:off x="1906" y="1700"/>
                <a:ext cx="438" cy="363"/>
              </a:xfrm>
              <a:prstGeom prst="rect">
                <a:avLst/>
              </a:prstGeom>
              <a:noFill/>
              <a:ln w="9525">
                <a:noFill/>
                <a:miter lim="800000"/>
                <a:headEnd/>
                <a:tailEnd/>
              </a:ln>
            </p:spPr>
            <p:txBody>
              <a:bodyPr lIns="0" tIns="0" rIns="0" bIns="0" anchor="ctr" anchorCtr="1">
                <a:spAutoFit/>
              </a:bodyPr>
              <a:lstStyle/>
              <a:p>
                <a:pPr defTabSz="787400"/>
                <a:r>
                  <a:rPr lang="zh-CN" altLang="en-US" sz="1600">
                    <a:solidFill>
                      <a:schemeClr val="bg1"/>
                    </a:solidFill>
                    <a:latin typeface="微软雅黑" pitchFamily="34" charset="-122"/>
                    <a:ea typeface="微软雅黑" pitchFamily="34" charset="-122"/>
                  </a:rPr>
                  <a:t>定位规划</a:t>
                </a:r>
              </a:p>
            </p:txBody>
          </p:sp>
          <p:sp>
            <p:nvSpPr>
              <p:cNvPr id="24594" name="Rectangle 29"/>
              <p:cNvSpPr>
                <a:spLocks noChangeArrowheads="1"/>
              </p:cNvSpPr>
              <p:nvPr/>
            </p:nvSpPr>
            <p:spPr bwMode="auto">
              <a:xfrm>
                <a:off x="1299" y="2292"/>
                <a:ext cx="827" cy="743"/>
              </a:xfrm>
              <a:prstGeom prst="rect">
                <a:avLst/>
              </a:prstGeom>
              <a:noFill/>
              <a:ln w="12700" algn="ctr">
                <a:noFill/>
                <a:miter lim="800000"/>
                <a:headEnd/>
                <a:tailEnd/>
              </a:ln>
            </p:spPr>
            <p:txBody>
              <a:bodyPr>
                <a:spAutoFit/>
              </a:bodyPr>
              <a:lstStyle/>
              <a:p>
                <a:pPr algn="ctr">
                  <a:spcBef>
                    <a:spcPct val="30000"/>
                  </a:spcBef>
                  <a:buClr>
                    <a:srgbClr val="FF9900"/>
                  </a:buClr>
                  <a:buFont typeface="Wingdings" pitchFamily="2" charset="2"/>
                  <a:buNone/>
                </a:pPr>
                <a:r>
                  <a:rPr lang="zh-CN" altLang="en-US" sz="2000">
                    <a:latin typeface="微软雅黑" pitchFamily="34" charset="-122"/>
                    <a:ea typeface="微软雅黑" pitchFamily="34" charset="-122"/>
                  </a:rPr>
                  <a:t>物流园区长效发展</a:t>
                </a:r>
              </a:p>
            </p:txBody>
          </p:sp>
          <p:sp>
            <p:nvSpPr>
              <p:cNvPr id="24595" name="Rectangle 24"/>
              <p:cNvSpPr>
                <a:spLocks noChangeArrowheads="1"/>
              </p:cNvSpPr>
              <p:nvPr/>
            </p:nvSpPr>
            <p:spPr bwMode="blackWhite">
              <a:xfrm>
                <a:off x="2401" y="2284"/>
                <a:ext cx="438" cy="363"/>
              </a:xfrm>
              <a:prstGeom prst="rect">
                <a:avLst/>
              </a:prstGeom>
              <a:noFill/>
              <a:ln w="9525">
                <a:noFill/>
                <a:miter lim="800000"/>
                <a:headEnd/>
                <a:tailEnd/>
              </a:ln>
            </p:spPr>
            <p:txBody>
              <a:bodyPr lIns="0" tIns="0" rIns="0" bIns="0" anchor="ctr" anchorCtr="1">
                <a:spAutoFit/>
              </a:bodyPr>
              <a:lstStyle/>
              <a:p>
                <a:pPr defTabSz="787400"/>
                <a:r>
                  <a:rPr lang="zh-CN" altLang="en-US" sz="1600">
                    <a:solidFill>
                      <a:schemeClr val="bg1"/>
                    </a:solidFill>
                    <a:latin typeface="微软雅黑" pitchFamily="34" charset="-122"/>
                    <a:ea typeface="微软雅黑" pitchFamily="34" charset="-122"/>
                  </a:rPr>
                  <a:t>项目选址</a:t>
                </a:r>
              </a:p>
            </p:txBody>
          </p:sp>
          <p:sp>
            <p:nvSpPr>
              <p:cNvPr id="24596" name="Rectangle 24"/>
              <p:cNvSpPr>
                <a:spLocks noChangeArrowheads="1"/>
              </p:cNvSpPr>
              <p:nvPr/>
            </p:nvSpPr>
            <p:spPr bwMode="blackWhite">
              <a:xfrm>
                <a:off x="2181" y="3027"/>
                <a:ext cx="438" cy="363"/>
              </a:xfrm>
              <a:prstGeom prst="rect">
                <a:avLst/>
              </a:prstGeom>
              <a:noFill/>
              <a:ln w="9525">
                <a:noFill/>
                <a:miter lim="800000"/>
                <a:headEnd/>
                <a:tailEnd/>
              </a:ln>
            </p:spPr>
            <p:txBody>
              <a:bodyPr lIns="0" tIns="0" rIns="0" bIns="0" anchor="ctr" anchorCtr="1">
                <a:spAutoFit/>
              </a:bodyPr>
              <a:lstStyle/>
              <a:p>
                <a:pPr defTabSz="787400"/>
                <a:r>
                  <a:rPr lang="zh-CN" altLang="en-US" sz="1600">
                    <a:solidFill>
                      <a:schemeClr val="bg1"/>
                    </a:solidFill>
                    <a:latin typeface="微软雅黑" pitchFamily="34" charset="-122"/>
                    <a:ea typeface="微软雅黑" pitchFamily="34" charset="-122"/>
                  </a:rPr>
                  <a:t>功能设计</a:t>
                </a:r>
              </a:p>
            </p:txBody>
          </p:sp>
          <p:sp>
            <p:nvSpPr>
              <p:cNvPr id="24597" name="Rectangle 24"/>
              <p:cNvSpPr>
                <a:spLocks noChangeArrowheads="1"/>
              </p:cNvSpPr>
              <p:nvPr/>
            </p:nvSpPr>
            <p:spPr bwMode="blackWhite">
              <a:xfrm>
                <a:off x="751" y="2922"/>
                <a:ext cx="438" cy="363"/>
              </a:xfrm>
              <a:prstGeom prst="rect">
                <a:avLst/>
              </a:prstGeom>
              <a:noFill/>
              <a:ln w="9525">
                <a:noFill/>
                <a:miter lim="800000"/>
                <a:headEnd/>
                <a:tailEnd/>
              </a:ln>
            </p:spPr>
            <p:txBody>
              <a:bodyPr lIns="0" tIns="0" rIns="0" bIns="0" anchor="ctr" anchorCtr="1">
                <a:spAutoFit/>
              </a:bodyPr>
              <a:lstStyle/>
              <a:p>
                <a:pPr defTabSz="787400"/>
                <a:r>
                  <a:rPr lang="zh-CN" altLang="en-US" sz="1600">
                    <a:solidFill>
                      <a:schemeClr val="bg1"/>
                    </a:solidFill>
                    <a:latin typeface="微软雅黑" pitchFamily="34" charset="-122"/>
                    <a:ea typeface="微软雅黑" pitchFamily="34" charset="-122"/>
                  </a:rPr>
                  <a:t>模式设计</a:t>
                </a:r>
              </a:p>
            </p:txBody>
          </p:sp>
          <p:sp>
            <p:nvSpPr>
              <p:cNvPr id="24598" name="Rectangle 24"/>
              <p:cNvSpPr>
                <a:spLocks noChangeArrowheads="1"/>
              </p:cNvSpPr>
              <p:nvPr/>
            </p:nvSpPr>
            <p:spPr bwMode="blackWhite">
              <a:xfrm>
                <a:off x="586" y="2231"/>
                <a:ext cx="438" cy="363"/>
              </a:xfrm>
              <a:prstGeom prst="rect">
                <a:avLst/>
              </a:prstGeom>
              <a:noFill/>
              <a:ln w="9525">
                <a:noFill/>
                <a:miter lim="800000"/>
                <a:headEnd/>
                <a:tailEnd/>
              </a:ln>
            </p:spPr>
            <p:txBody>
              <a:bodyPr lIns="0" tIns="0" rIns="0" bIns="0" anchor="ctr" anchorCtr="1">
                <a:spAutoFit/>
              </a:bodyPr>
              <a:lstStyle/>
              <a:p>
                <a:pPr defTabSz="787400"/>
                <a:r>
                  <a:rPr lang="zh-CN" altLang="en-US" sz="1600">
                    <a:solidFill>
                      <a:schemeClr val="bg1"/>
                    </a:solidFill>
                    <a:latin typeface="微软雅黑" pitchFamily="34" charset="-122"/>
                    <a:ea typeface="微软雅黑" pitchFamily="34" charset="-122"/>
                  </a:rPr>
                  <a:t>营销招商</a:t>
                </a:r>
              </a:p>
            </p:txBody>
          </p:sp>
          <p:sp>
            <p:nvSpPr>
              <p:cNvPr id="24599" name="Rectangle 24"/>
              <p:cNvSpPr>
                <a:spLocks noChangeArrowheads="1"/>
              </p:cNvSpPr>
              <p:nvPr/>
            </p:nvSpPr>
            <p:spPr bwMode="blackWhite">
              <a:xfrm>
                <a:off x="1136" y="1700"/>
                <a:ext cx="438" cy="363"/>
              </a:xfrm>
              <a:prstGeom prst="rect">
                <a:avLst/>
              </a:prstGeom>
              <a:noFill/>
              <a:ln w="9525">
                <a:noFill/>
                <a:miter lim="800000"/>
                <a:headEnd/>
                <a:tailEnd/>
              </a:ln>
            </p:spPr>
            <p:txBody>
              <a:bodyPr lIns="0" tIns="0" rIns="0" bIns="0" anchor="ctr" anchorCtr="1">
                <a:spAutoFit/>
              </a:bodyPr>
              <a:lstStyle/>
              <a:p>
                <a:pPr defTabSz="787400"/>
                <a:r>
                  <a:rPr lang="zh-CN" altLang="en-US" sz="1600">
                    <a:solidFill>
                      <a:schemeClr val="bg1"/>
                    </a:solidFill>
                    <a:latin typeface="微软雅黑" pitchFamily="34" charset="-122"/>
                    <a:ea typeface="微软雅黑" pitchFamily="34" charset="-122"/>
                  </a:rPr>
                  <a:t>服务创新</a:t>
                </a:r>
              </a:p>
            </p:txBody>
          </p:sp>
          <p:sp>
            <p:nvSpPr>
              <p:cNvPr id="24600" name="Rectangle 24"/>
              <p:cNvSpPr>
                <a:spLocks noChangeArrowheads="1"/>
              </p:cNvSpPr>
              <p:nvPr/>
            </p:nvSpPr>
            <p:spPr bwMode="blackWhite">
              <a:xfrm>
                <a:off x="1466" y="3241"/>
                <a:ext cx="438" cy="363"/>
              </a:xfrm>
              <a:prstGeom prst="rect">
                <a:avLst/>
              </a:prstGeom>
              <a:noFill/>
              <a:ln w="9525">
                <a:noFill/>
                <a:miter lim="800000"/>
                <a:headEnd/>
                <a:tailEnd/>
              </a:ln>
            </p:spPr>
            <p:txBody>
              <a:bodyPr lIns="0" tIns="0" rIns="0" bIns="0" anchor="ctr" anchorCtr="1">
                <a:spAutoFit/>
              </a:bodyPr>
              <a:lstStyle/>
              <a:p>
                <a:pPr defTabSz="787400"/>
                <a:r>
                  <a:rPr lang="zh-CN" altLang="en-US" sz="1600">
                    <a:solidFill>
                      <a:schemeClr val="bg1"/>
                    </a:solidFill>
                    <a:latin typeface="微软雅黑" pitchFamily="34" charset="-122"/>
                    <a:ea typeface="微软雅黑" pitchFamily="34" charset="-122"/>
                  </a:rPr>
                  <a:t>工程建设</a:t>
                </a:r>
              </a:p>
            </p:txBody>
          </p:sp>
        </p:grpSp>
        <p:sp>
          <p:nvSpPr>
            <p:cNvPr id="48" name="AutoShape 3"/>
            <p:cNvSpPr>
              <a:spLocks noChangeArrowheads="1"/>
            </p:cNvSpPr>
            <p:nvPr/>
          </p:nvSpPr>
          <p:spPr bwMode="gray">
            <a:xfrm rot="-5400000">
              <a:off x="4103912" y="3248941"/>
              <a:ext cx="648147" cy="288033"/>
            </a:xfrm>
            <a:prstGeom prst="rightArrow">
              <a:avLst>
                <a:gd name="adj1" fmla="val 35167"/>
                <a:gd name="adj2" fmla="val 74071"/>
              </a:avLst>
            </a:prstGeom>
            <a:gradFill rotWithShape="1">
              <a:gsLst>
                <a:gs pos="0">
                  <a:srgbClr val="E34F00">
                    <a:alpha val="0"/>
                  </a:srgbClr>
                </a:gs>
                <a:gs pos="100000">
                  <a:schemeClr val="tx2"/>
                </a:gs>
              </a:gsLst>
              <a:lin ang="0" scaled="1"/>
            </a:gradFill>
            <a:ln w="0" algn="ctr">
              <a:noFill/>
              <a:miter lim="800000"/>
              <a:headEnd/>
              <a:tailEnd/>
            </a:ln>
          </p:spPr>
          <p:txBody>
            <a:bodyPr vert="eaVert" wrap="none" anchor="ctr"/>
            <a:lstStyle/>
            <a:p>
              <a:pPr>
                <a:defRPr/>
              </a:pPr>
              <a:endParaRPr lang="zh-CN" altLang="en-US">
                <a:latin typeface="Arial" charset="0"/>
                <a:ea typeface="黑体" pitchFamily="49" charset="-122"/>
              </a:endParaRPr>
            </a:p>
          </p:txBody>
        </p:sp>
        <p:sp>
          <p:nvSpPr>
            <p:cNvPr id="50" name="AutoShape 4"/>
            <p:cNvSpPr>
              <a:spLocks noChangeArrowheads="1"/>
            </p:cNvSpPr>
            <p:nvPr/>
          </p:nvSpPr>
          <p:spPr bwMode="gray">
            <a:xfrm rot="8794299">
              <a:off x="2522699" y="5286957"/>
              <a:ext cx="564444" cy="310832"/>
            </a:xfrm>
            <a:prstGeom prst="rightArrow">
              <a:avLst>
                <a:gd name="adj1" fmla="val 35167"/>
                <a:gd name="adj2" fmla="val 40917"/>
              </a:avLst>
            </a:prstGeom>
            <a:gradFill rotWithShape="1">
              <a:gsLst>
                <a:gs pos="0">
                  <a:srgbClr val="E34F00">
                    <a:alpha val="0"/>
                  </a:srgbClr>
                </a:gs>
                <a:gs pos="100000">
                  <a:schemeClr val="tx2"/>
                </a:gs>
              </a:gsLst>
              <a:lin ang="0" scaled="1"/>
            </a:gradFill>
            <a:ln w="0" algn="ctr">
              <a:noFill/>
              <a:miter lim="800000"/>
              <a:headEnd/>
              <a:tailEnd/>
            </a:ln>
          </p:spPr>
          <p:txBody>
            <a:bodyPr rot="10800000" wrap="none" anchor="ctr"/>
            <a:lstStyle/>
            <a:p>
              <a:pPr>
                <a:defRPr/>
              </a:pPr>
              <a:endParaRPr lang="zh-CN" altLang="en-US">
                <a:latin typeface="Arial" charset="0"/>
                <a:ea typeface="黑体" pitchFamily="49" charset="-122"/>
              </a:endParaRPr>
            </a:p>
          </p:txBody>
        </p:sp>
        <p:sp>
          <p:nvSpPr>
            <p:cNvPr id="24586" name="Oval 4"/>
            <p:cNvSpPr>
              <a:spLocks noChangeArrowheads="1"/>
            </p:cNvSpPr>
            <p:nvPr/>
          </p:nvSpPr>
          <p:spPr bwMode="gray">
            <a:xfrm>
              <a:off x="2123728" y="2636912"/>
              <a:ext cx="4608512" cy="4464496"/>
            </a:xfrm>
            <a:prstGeom prst="ellipse">
              <a:avLst/>
            </a:prstGeom>
            <a:noFill/>
            <a:ln w="6350" algn="ctr">
              <a:solidFill>
                <a:srgbClr val="000000"/>
              </a:solidFill>
              <a:prstDash val="dash"/>
              <a:round/>
              <a:headEnd/>
              <a:tailEnd/>
            </a:ln>
          </p:spPr>
          <p:txBody>
            <a:bodyPr wrap="none" anchor="ctr"/>
            <a:lstStyle/>
            <a:p>
              <a:endParaRPr lang="zh-CN" altLang="en-US">
                <a:ea typeface="黑体" pitchFamily="49" charset="-122"/>
              </a:endParaRPr>
            </a:p>
          </p:txBody>
        </p:sp>
        <p:sp>
          <p:nvSpPr>
            <p:cNvPr id="57" name="Oval 6"/>
            <p:cNvSpPr>
              <a:spLocks noChangeArrowheads="1"/>
            </p:cNvSpPr>
            <p:nvPr/>
          </p:nvSpPr>
          <p:spPr bwMode="gray">
            <a:xfrm>
              <a:off x="3861252" y="1916832"/>
              <a:ext cx="1142800" cy="1142956"/>
            </a:xfrm>
            <a:prstGeom prst="ellipse">
              <a:avLst/>
            </a:prstGeom>
            <a:gradFill rotWithShape="1">
              <a:gsLst>
                <a:gs pos="0">
                  <a:schemeClr val="accent1">
                    <a:gamma/>
                    <a:shade val="56078"/>
                    <a:invGamma/>
                  </a:schemeClr>
                </a:gs>
                <a:gs pos="50000">
                  <a:schemeClr val="accent1"/>
                </a:gs>
                <a:gs pos="100000">
                  <a:schemeClr val="accent1">
                    <a:gamma/>
                    <a:shade val="56078"/>
                    <a:invGamma/>
                  </a:schemeClr>
                </a:gs>
              </a:gsLst>
              <a:lin ang="2700000" scaled="1"/>
            </a:gradFill>
            <a:ln w="38100" algn="ctr">
              <a:solidFill>
                <a:srgbClr val="EBF5FF"/>
              </a:solidFill>
              <a:round/>
              <a:headEnd/>
              <a:tailEnd/>
            </a:ln>
            <a:effectLst>
              <a:outerShdw dist="45791" dir="3378596" algn="ctr" rotWithShape="0">
                <a:schemeClr val="tx2">
                  <a:alpha val="50000"/>
                </a:schemeClr>
              </a:outerShdw>
            </a:effectLst>
          </p:spPr>
          <p:txBody>
            <a:bodyPr wrap="none" anchor="ctr"/>
            <a:lstStyle/>
            <a:p>
              <a:pPr>
                <a:defRPr/>
              </a:pPr>
              <a:r>
                <a:rPr lang="zh-CN" altLang="en-US" dirty="0">
                  <a:latin typeface="Arial" charset="0"/>
                  <a:ea typeface="黑体" pitchFamily="49" charset="-122"/>
                </a:rPr>
                <a:t>政府</a:t>
              </a:r>
            </a:p>
          </p:txBody>
        </p:sp>
        <p:sp>
          <p:nvSpPr>
            <p:cNvPr id="58" name="Oval 6"/>
            <p:cNvSpPr>
              <a:spLocks noChangeArrowheads="1"/>
            </p:cNvSpPr>
            <p:nvPr/>
          </p:nvSpPr>
          <p:spPr bwMode="gray">
            <a:xfrm>
              <a:off x="6156376" y="5382211"/>
              <a:ext cx="1142800" cy="1142956"/>
            </a:xfrm>
            <a:prstGeom prst="ellipse">
              <a:avLst/>
            </a:prstGeom>
            <a:gradFill rotWithShape="1">
              <a:gsLst>
                <a:gs pos="0">
                  <a:schemeClr val="accent1">
                    <a:gamma/>
                    <a:shade val="56078"/>
                    <a:invGamma/>
                  </a:schemeClr>
                </a:gs>
                <a:gs pos="50000">
                  <a:schemeClr val="accent1"/>
                </a:gs>
                <a:gs pos="100000">
                  <a:schemeClr val="accent1">
                    <a:gamma/>
                    <a:shade val="56078"/>
                    <a:invGamma/>
                  </a:schemeClr>
                </a:gs>
              </a:gsLst>
              <a:lin ang="2700000" scaled="1"/>
            </a:gradFill>
            <a:ln w="38100" algn="ctr">
              <a:solidFill>
                <a:srgbClr val="EBF5FF"/>
              </a:solidFill>
              <a:round/>
              <a:headEnd/>
              <a:tailEnd/>
            </a:ln>
            <a:effectLst>
              <a:outerShdw dist="45791" dir="3378596" algn="ctr" rotWithShape="0">
                <a:schemeClr val="tx2">
                  <a:alpha val="50000"/>
                </a:schemeClr>
              </a:outerShdw>
            </a:effectLst>
          </p:spPr>
          <p:txBody>
            <a:bodyPr wrap="none" anchor="ctr"/>
            <a:lstStyle/>
            <a:p>
              <a:pPr>
                <a:defRPr/>
              </a:pPr>
              <a:r>
                <a:rPr lang="zh-CN" altLang="en-US" dirty="0">
                  <a:latin typeface="Arial" charset="0"/>
                  <a:ea typeface="黑体" pitchFamily="49" charset="-122"/>
                </a:rPr>
                <a:t>投资</a:t>
              </a:r>
              <a:endParaRPr lang="en-US" altLang="zh-CN" dirty="0">
                <a:latin typeface="Arial" charset="0"/>
                <a:ea typeface="黑体" pitchFamily="49" charset="-122"/>
              </a:endParaRPr>
            </a:p>
            <a:p>
              <a:pPr>
                <a:defRPr/>
              </a:pPr>
              <a:r>
                <a:rPr lang="zh-CN" altLang="en-US" dirty="0">
                  <a:latin typeface="Arial" charset="0"/>
                  <a:ea typeface="黑体" pitchFamily="49" charset="-122"/>
                </a:rPr>
                <a:t>主体</a:t>
              </a:r>
            </a:p>
          </p:txBody>
        </p:sp>
        <p:sp>
          <p:nvSpPr>
            <p:cNvPr id="59" name="Oval 6"/>
            <p:cNvSpPr>
              <a:spLocks noChangeArrowheads="1"/>
            </p:cNvSpPr>
            <p:nvPr/>
          </p:nvSpPr>
          <p:spPr bwMode="gray">
            <a:xfrm>
              <a:off x="1475656" y="5229817"/>
              <a:ext cx="1142800" cy="1142956"/>
            </a:xfrm>
            <a:prstGeom prst="ellipse">
              <a:avLst/>
            </a:prstGeom>
            <a:gradFill rotWithShape="1">
              <a:gsLst>
                <a:gs pos="0">
                  <a:schemeClr val="accent1">
                    <a:gamma/>
                    <a:shade val="56078"/>
                    <a:invGamma/>
                  </a:schemeClr>
                </a:gs>
                <a:gs pos="50000">
                  <a:schemeClr val="accent1"/>
                </a:gs>
                <a:gs pos="100000">
                  <a:schemeClr val="accent1">
                    <a:gamma/>
                    <a:shade val="56078"/>
                    <a:invGamma/>
                  </a:schemeClr>
                </a:gs>
              </a:gsLst>
              <a:lin ang="2700000" scaled="1"/>
            </a:gradFill>
            <a:ln w="38100" algn="ctr">
              <a:solidFill>
                <a:srgbClr val="EBF5FF"/>
              </a:solidFill>
              <a:round/>
              <a:headEnd/>
              <a:tailEnd/>
            </a:ln>
            <a:effectLst>
              <a:outerShdw dist="45791" dir="3378596" algn="ctr" rotWithShape="0">
                <a:schemeClr val="tx2">
                  <a:alpha val="50000"/>
                </a:schemeClr>
              </a:outerShdw>
            </a:effectLst>
          </p:spPr>
          <p:txBody>
            <a:bodyPr wrap="none" anchor="ctr"/>
            <a:lstStyle/>
            <a:p>
              <a:pPr>
                <a:defRPr/>
              </a:pPr>
              <a:r>
                <a:rPr lang="zh-CN" altLang="en-US" dirty="0">
                  <a:latin typeface="Arial" charset="0"/>
                  <a:ea typeface="黑体" pitchFamily="49" charset="-122"/>
                </a:rPr>
                <a:t>园区</a:t>
              </a:r>
              <a:endParaRPr lang="en-US" altLang="zh-CN" dirty="0">
                <a:latin typeface="Arial" charset="0"/>
                <a:ea typeface="黑体" pitchFamily="49" charset="-122"/>
              </a:endParaRPr>
            </a:p>
            <a:p>
              <a:pPr>
                <a:defRPr/>
              </a:pPr>
              <a:r>
                <a:rPr lang="zh-CN" altLang="en-US" dirty="0">
                  <a:latin typeface="Arial" charset="0"/>
                  <a:ea typeface="黑体" pitchFamily="49" charset="-122"/>
                </a:rPr>
                <a:t>客户</a:t>
              </a:r>
            </a:p>
          </p:txBody>
        </p:sp>
        <p:sp>
          <p:nvSpPr>
            <p:cNvPr id="60" name="AutoShape 4"/>
            <p:cNvSpPr>
              <a:spLocks noChangeArrowheads="1"/>
            </p:cNvSpPr>
            <p:nvPr/>
          </p:nvSpPr>
          <p:spPr bwMode="gray">
            <a:xfrm rot="1688032">
              <a:off x="5691319" y="5431422"/>
              <a:ext cx="565051" cy="311138"/>
            </a:xfrm>
            <a:prstGeom prst="rightArrow">
              <a:avLst>
                <a:gd name="adj1" fmla="val 35167"/>
                <a:gd name="adj2" fmla="val 4091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a:defRPr/>
              </a:pPr>
              <a:endParaRPr lang="zh-CN" altLang="en-US">
                <a:latin typeface="Arial" charset="0"/>
                <a:ea typeface="黑体" pitchFamily="49" charset="-122"/>
              </a:endParaRPr>
            </a:p>
          </p:txBody>
        </p: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OP" val=" 207"/>
  <p:tag name="LEFT" val=" 143.875"/>
</p:tagLst>
</file>

<file path=ppt/tags/tag2.xml><?xml version="1.0" encoding="utf-8"?>
<p:tagLst xmlns:a="http://schemas.openxmlformats.org/drawingml/2006/main" xmlns:r="http://schemas.openxmlformats.org/officeDocument/2006/relationships" xmlns:p="http://schemas.openxmlformats.org/presentationml/2006/main">
  <p:tag name="LEFT" val=" 143.875"/>
  <p:tag name="TOP" val=" 207"/>
</p:tagLst>
</file>

<file path=ppt/tags/tag3.xml><?xml version="1.0" encoding="utf-8"?>
<p:tagLst xmlns:a="http://schemas.openxmlformats.org/drawingml/2006/main" xmlns:r="http://schemas.openxmlformats.org/officeDocument/2006/relationships" xmlns:p="http://schemas.openxmlformats.org/presentationml/2006/main">
  <p:tag name="TOP" val=" 207"/>
  <p:tag name="LEFT" val=" 143.875"/>
</p:tagLst>
</file>

<file path=ppt/tags/tag4.xml><?xml version="1.0" encoding="utf-8"?>
<p:tagLst xmlns:a="http://schemas.openxmlformats.org/drawingml/2006/main" xmlns:r="http://schemas.openxmlformats.org/officeDocument/2006/relationships" xmlns:p="http://schemas.openxmlformats.org/presentationml/2006/main">
  <p:tag name="LEFT" val=" 143.875"/>
  <p:tag name="TOP" val=" 207"/>
</p:tagLst>
</file>

<file path=ppt/tags/tag5.xml><?xml version="1.0" encoding="utf-8"?>
<p:tagLst xmlns:a="http://schemas.openxmlformats.org/drawingml/2006/main" xmlns:r="http://schemas.openxmlformats.org/officeDocument/2006/relationships" xmlns:p="http://schemas.openxmlformats.org/presentationml/2006/main">
  <p:tag name="TOP" val=" 207"/>
  <p:tag name="LEFT" val=" 143.875"/>
</p:tagLst>
</file>

<file path=ppt/theme/theme1.xml><?xml version="1.0" encoding="utf-8"?>
<a:theme xmlns:a="http://schemas.openxmlformats.org/drawingml/2006/main" name="默认设计模板">
  <a:themeElements>
    <a:clrScheme name="">
      <a:dk1>
        <a:srgbClr val="000000"/>
      </a:dk1>
      <a:lt1>
        <a:srgbClr val="FFFFFF"/>
      </a:lt1>
      <a:dk2>
        <a:srgbClr val="FF5900"/>
      </a:dk2>
      <a:lt2>
        <a:srgbClr val="808080"/>
      </a:lt2>
      <a:accent1>
        <a:srgbClr val="C0C0C0"/>
      </a:accent1>
      <a:accent2>
        <a:srgbClr val="FF5900"/>
      </a:accent2>
      <a:accent3>
        <a:srgbClr val="FFFFFF"/>
      </a:accent3>
      <a:accent4>
        <a:srgbClr val="000000"/>
      </a:accent4>
      <a:accent5>
        <a:srgbClr val="DCDCDC"/>
      </a:accent5>
      <a:accent6>
        <a:srgbClr val="E75000"/>
      </a:accent6>
      <a:hlink>
        <a:srgbClr val="FFCC66"/>
      </a:hlink>
      <a:folHlink>
        <a:srgbClr val="FF9900"/>
      </a:folHlink>
    </a:clrScheme>
    <a:fontScheme name="默认设计模板">
      <a:majorFont>
        <a:latin typeface="Trebuchet MS"/>
        <a:ea typeface="黑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rebuchet MS" pitchFamily="34" charset="0"/>
            <a:ea typeface="黑体" pitchFamily="49"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rebuchet MS" pitchFamily="34" charset="0"/>
            <a:ea typeface="黑体" pitchFamily="49"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1195</TotalTime>
  <Words>2128</Words>
  <Application>Microsoft Office PowerPoint</Application>
  <PresentationFormat>全屏显示(4:3)</PresentationFormat>
  <Paragraphs>307</Paragraphs>
  <Slides>22</Slides>
  <Notes>1</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默认设计模板</vt:lpstr>
      <vt:lpstr>中国物流园区长效发展路径的探讨与交流</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Company>jujumao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kf</cp:lastModifiedBy>
  <cp:revision>66</cp:revision>
  <dcterms:created xsi:type="dcterms:W3CDTF">2006-03-15T12:17:28Z</dcterms:created>
  <dcterms:modified xsi:type="dcterms:W3CDTF">2013-09-16T02:01:49Z</dcterms:modified>
</cp:coreProperties>
</file>